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handoutMasterIdLst>
    <p:handoutMasterId r:id="rId35"/>
  </p:handoutMasterIdLst>
  <p:sldIdLst>
    <p:sldId id="256" r:id="rId5"/>
    <p:sldId id="268" r:id="rId6"/>
    <p:sldId id="259" r:id="rId7"/>
    <p:sldId id="260" r:id="rId8"/>
    <p:sldId id="269" r:id="rId9"/>
    <p:sldId id="271"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674" autoAdjust="0"/>
  </p:normalViewPr>
  <p:slideViewPr>
    <p:cSldViewPr snapToGrid="0" showGuides="1">
      <p:cViewPr varScale="1">
        <p:scale>
          <a:sx n="85" d="100"/>
          <a:sy n="85" d="100"/>
        </p:scale>
        <p:origin x="138" y="7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9/9/2024</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9/9/2024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45963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473770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8606950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0065975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66534080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smtClean="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smtClean="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craftingcompelling.my.canva.site/canva"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955850" y="2855631"/>
            <a:ext cx="467309" cy="1118752"/>
            <a:chOff x="2955850" y="2902286"/>
            <a:chExt cx="467309" cy="1118752"/>
          </a:xfrm>
        </p:grpSpPr>
        <p:sp>
          <p:nvSpPr>
            <p:cNvPr id="20" name="TextBox 19">
              <a:extLst>
                <a:ext uri="{FF2B5EF4-FFF2-40B4-BE49-F238E27FC236}">
                  <a16:creationId xmlns:a16="http://schemas.microsoft.com/office/drawing/2014/main" id="{94DF2E04-7632-4FED-B0BF-8FB243D982A3}"/>
                </a:ext>
              </a:extLst>
            </p:cNvPr>
            <p:cNvSpPr txBox="1"/>
            <p:nvPr/>
          </p:nvSpPr>
          <p:spPr>
            <a:xfrm>
              <a:off x="3238428" y="2902286"/>
              <a:ext cx="184731" cy="1015663"/>
            </a:xfrm>
            <a:prstGeom prst="rect">
              <a:avLst/>
            </a:prstGeom>
            <a:noFill/>
          </p:spPr>
          <p:txBody>
            <a:bodyPr wrap="none" rtlCol="0">
              <a:spAutoFit/>
            </a:bodyPr>
            <a:lstStyle/>
            <a:p>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2955850" y="3713261"/>
              <a:ext cx="184731" cy="307777"/>
            </a:xfrm>
            <a:prstGeom prst="rect">
              <a:avLst/>
            </a:prstGeom>
            <a:noFill/>
          </p:spPr>
          <p:txBody>
            <a:bodyPr wrap="none" rtlCol="0">
              <a:spAutoFit/>
            </a:bodyPr>
            <a:lstStyle/>
            <a:p>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6550288" y="1540571"/>
            <a:ext cx="4853573" cy="1616252"/>
          </a:xfrm>
        </p:spPr>
        <p:txBody>
          <a:bodyPr/>
          <a:lstStyle/>
          <a:p>
            <a:r>
              <a:rPr lang="en-US" b="0" dirty="0" smtClean="0"/>
              <a:t>GUVI CAPSTONE PROJECT</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6550288" y="3191707"/>
            <a:ext cx="4854339" cy="1257574"/>
          </a:xfrm>
        </p:spPr>
        <p:txBody>
          <a:bodyPr/>
          <a:lstStyle/>
          <a:p>
            <a:r>
              <a:rPr lang="en-US" dirty="0" smtClean="0"/>
              <a:t>CRAFTING COMPELLING WEB PRESENCE- BATCH MBT8</a:t>
            </a:r>
          </a:p>
          <a:p>
            <a:endParaRPr lang="en-US" dirty="0" smtClean="0"/>
          </a:p>
          <a:p>
            <a:r>
              <a:rPr lang="en-US" dirty="0" smtClean="0"/>
              <a:t>BY SHABEEB ALTHAF MB</a:t>
            </a:r>
          </a:p>
        </p:txBody>
      </p:sp>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10</a:t>
            </a:fld>
            <a:endParaRPr lang="en-US" dirty="0"/>
          </a:p>
        </p:txBody>
      </p:sp>
      <p:sp>
        <p:nvSpPr>
          <p:cNvPr id="11" name="TextBox 10"/>
          <p:cNvSpPr txBox="1"/>
          <p:nvPr/>
        </p:nvSpPr>
        <p:spPr>
          <a:xfrm>
            <a:off x="7746085"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6110116" y="523219"/>
            <a:ext cx="5639724" cy="5878532"/>
          </a:xfrm>
          <a:prstGeom prst="rect">
            <a:avLst/>
          </a:prstGeom>
          <a:noFill/>
        </p:spPr>
        <p:txBody>
          <a:bodyPr wrap="square" rtlCol="0">
            <a:spAutoFit/>
          </a:bodyPr>
          <a:lstStyle/>
          <a:p>
            <a:r>
              <a:rPr lang="en-IN" sz="1400" b="1" dirty="0" smtClean="0"/>
              <a:t>Water Resistance</a:t>
            </a:r>
            <a:r>
              <a:rPr lang="en-IN" sz="1400" dirty="0" smtClean="0"/>
              <a:t>:</a:t>
            </a:r>
            <a:endParaRPr lang="en-IN" sz="1400" dirty="0"/>
          </a:p>
          <a:p>
            <a:r>
              <a:rPr lang="en-GB" sz="1200" dirty="0"/>
              <a:t>Rated with 10 ATM water resistance, the watch is built for swimming, </a:t>
            </a:r>
            <a:r>
              <a:rPr lang="en-GB" sz="1200" dirty="0" err="1"/>
              <a:t>S</a:t>
            </a:r>
            <a:r>
              <a:rPr lang="en-GB" sz="1200" dirty="0" err="1" smtClean="0"/>
              <a:t>norkeling</a:t>
            </a:r>
            <a:r>
              <a:rPr lang="en-GB" sz="1200" dirty="0" smtClean="0"/>
              <a:t> </a:t>
            </a:r>
            <a:r>
              <a:rPr lang="en-GB" sz="1200" dirty="0"/>
              <a:t>and even diving up to significant depths. It is also compliant with military-grade durability standards (MIL-STD-810H</a:t>
            </a:r>
            <a:r>
              <a:rPr lang="en-GB" sz="1200" dirty="0" smtClean="0"/>
              <a:t>).</a:t>
            </a:r>
          </a:p>
          <a:p>
            <a:endParaRPr lang="en-GB" sz="1400" dirty="0"/>
          </a:p>
          <a:p>
            <a:r>
              <a:rPr lang="en-GB" sz="1400" b="1" dirty="0" smtClean="0"/>
              <a:t>Sapphire Glass</a:t>
            </a:r>
            <a:r>
              <a:rPr lang="en-GB" sz="1400" dirty="0" smtClean="0"/>
              <a:t>:</a:t>
            </a:r>
          </a:p>
          <a:p>
            <a:r>
              <a:rPr lang="en-GB" sz="1200" dirty="0"/>
              <a:t>The display is protected by sapphire glass, making it highly resistant to scratches, even in tough outdoor conditions</a:t>
            </a:r>
            <a:r>
              <a:rPr lang="en-GB" sz="1200" dirty="0" smtClean="0"/>
              <a:t>.</a:t>
            </a:r>
          </a:p>
          <a:p>
            <a:endParaRPr lang="en-GB" sz="1200" dirty="0"/>
          </a:p>
          <a:p>
            <a:r>
              <a:rPr lang="en-GB" sz="1400" b="1" dirty="0" smtClean="0"/>
              <a:t>Health Metrics</a:t>
            </a:r>
            <a:r>
              <a:rPr lang="en-GB" sz="1400" dirty="0" smtClean="0"/>
              <a:t>:</a:t>
            </a:r>
            <a:endParaRPr lang="en-GB" sz="1400" dirty="0"/>
          </a:p>
          <a:p>
            <a:r>
              <a:rPr lang="en-GB" sz="1200" dirty="0"/>
              <a:t>The Galaxy Watch Ultra tracks an array of health metrics, including heart rate, sleep quality, oxygen saturation (SpO2), and stress levels. The watch also offers ECG (Electrocardiogram) and blood pressure monitoring, providing valuable health insights</a:t>
            </a:r>
            <a:r>
              <a:rPr lang="en-GB" sz="1400" dirty="0"/>
              <a:t>. </a:t>
            </a:r>
            <a:endParaRPr lang="en-GB" sz="1400" dirty="0" smtClean="0"/>
          </a:p>
          <a:p>
            <a:endParaRPr lang="en-GB" sz="1400" dirty="0"/>
          </a:p>
          <a:p>
            <a:r>
              <a:rPr lang="en-GB" sz="1400" b="1" dirty="0" smtClean="0"/>
              <a:t>Navigation</a:t>
            </a:r>
            <a:r>
              <a:rPr lang="en-GB" sz="1400" dirty="0" smtClean="0"/>
              <a:t>:</a:t>
            </a:r>
            <a:r>
              <a:rPr lang="en-GB" sz="1400" dirty="0"/>
              <a:t/>
            </a:r>
            <a:br>
              <a:rPr lang="en-GB" sz="1400" dirty="0"/>
            </a:br>
            <a:r>
              <a:rPr lang="en-GB" sz="1200" dirty="0"/>
              <a:t>The Galaxy Watch Ultra is equipped with an advanced dual-band GPS that provides superior accuracy in outdoor conditions. It is perfect for adventurers who need reliable navigation tools, whether hiking in the mountains or exploring unknown territories</a:t>
            </a:r>
            <a:r>
              <a:rPr lang="en-GB" sz="1400" dirty="0" smtClean="0"/>
              <a:t>.</a:t>
            </a:r>
          </a:p>
          <a:p>
            <a:endParaRPr lang="en-GB" sz="1400" dirty="0"/>
          </a:p>
          <a:p>
            <a:r>
              <a:rPr lang="en-GB" sz="1400" b="1" dirty="0" smtClean="0"/>
              <a:t>Sports:</a:t>
            </a:r>
            <a:r>
              <a:rPr lang="en-GB" sz="1400" dirty="0"/>
              <a:t/>
            </a:r>
            <a:br>
              <a:rPr lang="en-GB" sz="1400" dirty="0"/>
            </a:br>
            <a:r>
              <a:rPr lang="en-GB" sz="1200" dirty="0"/>
              <a:t>The watch comes with multiple built-in sports and exercise modes, including running, hiking, swimming, and cycling. The highly accurate GPS system ensures precise tracking of routes and distances</a:t>
            </a:r>
            <a:r>
              <a:rPr lang="en-GB" sz="1400" dirty="0" smtClean="0"/>
              <a:t>.</a:t>
            </a:r>
          </a:p>
          <a:p>
            <a:endParaRPr lang="en-GB" sz="1400" dirty="0"/>
          </a:p>
          <a:p>
            <a:r>
              <a:rPr lang="en-GB" sz="1400" b="1" dirty="0" smtClean="0"/>
              <a:t>Battery:</a:t>
            </a:r>
            <a:endParaRPr lang="en-GB" sz="1400" b="1" dirty="0"/>
          </a:p>
          <a:p>
            <a:r>
              <a:rPr lang="en-GB" sz="1200" dirty="0"/>
              <a:t>Despite its advanced features, the Galaxy Watch Ultra is designed to offer impressive battery life, lasting up to several days on a single charge depending on usage. The watch also supports fast charging, so users can quickly recharge the battery in between uses. </a:t>
            </a:r>
            <a:r>
              <a:rPr lang="en-GB" sz="1400" dirty="0"/>
              <a:t/>
            </a:r>
            <a:br>
              <a:rPr lang="en-GB" sz="1400" dirty="0"/>
            </a:br>
            <a:endParaRPr lang="en-IN" sz="1400" dirty="0"/>
          </a:p>
        </p:txBody>
      </p:sp>
      <p:pic>
        <p:nvPicPr>
          <p:cNvPr id="2" name="Picture 1"/>
          <p:cNvPicPr>
            <a:picLocks noChangeAspect="1"/>
          </p:cNvPicPr>
          <p:nvPr/>
        </p:nvPicPr>
        <p:blipFill>
          <a:blip r:embed="rId2"/>
          <a:stretch>
            <a:fillRect/>
          </a:stretch>
        </p:blipFill>
        <p:spPr>
          <a:xfrm>
            <a:off x="74815" y="523219"/>
            <a:ext cx="5703773" cy="6198255"/>
          </a:xfrm>
          <a:prstGeom prst="rect">
            <a:avLst/>
          </a:prstGeom>
        </p:spPr>
      </p:pic>
    </p:spTree>
    <p:extLst>
      <p:ext uri="{BB962C8B-B14F-4D97-AF65-F5344CB8AC3E}">
        <p14:creationId xmlns:p14="http://schemas.microsoft.com/office/powerpoint/2010/main" val="2383010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11</a:t>
            </a:fld>
            <a:endParaRPr lang="en-US" dirty="0"/>
          </a:p>
        </p:txBody>
      </p:sp>
      <p:sp>
        <p:nvSpPr>
          <p:cNvPr id="11" name="TextBox 10"/>
          <p:cNvSpPr txBox="1"/>
          <p:nvPr/>
        </p:nvSpPr>
        <p:spPr>
          <a:xfrm>
            <a:off x="6135054" y="8313"/>
            <a:ext cx="2853986" cy="523220"/>
          </a:xfrm>
          <a:prstGeom prst="rect">
            <a:avLst/>
          </a:prstGeom>
          <a:noFill/>
        </p:spPr>
        <p:txBody>
          <a:bodyPr wrap="none" rtlCol="0">
            <a:spAutoFit/>
          </a:bodyPr>
          <a:lstStyle/>
          <a:p>
            <a:r>
              <a:rPr lang="en-IN" sz="2800" b="1" dirty="0" smtClean="0"/>
              <a:t>Galaxy Buds 3 Pro</a:t>
            </a:r>
          </a:p>
        </p:txBody>
      </p:sp>
      <p:sp>
        <p:nvSpPr>
          <p:cNvPr id="12" name="TextBox 11"/>
          <p:cNvSpPr txBox="1"/>
          <p:nvPr/>
        </p:nvSpPr>
        <p:spPr>
          <a:xfrm>
            <a:off x="5877360" y="421505"/>
            <a:ext cx="5639724" cy="7294305"/>
          </a:xfrm>
          <a:prstGeom prst="rect">
            <a:avLst/>
          </a:prstGeom>
          <a:noFill/>
        </p:spPr>
        <p:txBody>
          <a:bodyPr wrap="square" rtlCol="0">
            <a:spAutoFit/>
          </a:bodyPr>
          <a:lstStyle/>
          <a:p>
            <a:pPr marL="285750" indent="-285750">
              <a:buFont typeface="Arial" panose="020B0604020202020204" pitchFamily="34" charset="0"/>
              <a:buChar char="•"/>
            </a:pPr>
            <a:r>
              <a:rPr lang="en-GB" sz="1200" dirty="0"/>
              <a:t>The Samsung Galaxy Buds 3 Pro, Samsung's latest true wireless earbuds, bring an upgraded audio experience to users with enhanced sound quality, comfort, and advanced features. Aimed at both casual listeners and audiophiles, these earbuds are designed to integrate seamlessly with the broader Samsung ecosystem while offering cutting-edge technology for immersive audio, noise cancellation, and convenience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Buds 3 Pro comes with improved active noise cancellation, capable of blocking out more external noise than previous models. The adaptive ANC feature can automatically adjust to the surrounding environment, allowing for a quieter, more focused listening experience, whether on a noisy commute or in a busy office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Buds 3 Pro have been redesigned for a more comfortable and secure fit. The earbuds are lightweight, with a snug design that conforms to the ear for long-wearing comfort, making them ideal for workouts, travel, and daily use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A quick 5-minute charge provides around an hour of playback, ensuring users are never without their music for long. The charging case supports both USB-C charging and wireless charging, making it versatile and convenient</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These earbuds also support multi-point pairing, allowing users to connect to multiple devices simultaneously. This means you can pair them with both your phone and laptop and easily switch between them without manually reconnecting</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Equipped with the latest Bluetooth </a:t>
            </a:r>
            <a:r>
              <a:rPr lang="en-GB" sz="1200" dirty="0" smtClean="0"/>
              <a:t>5.3 technology</a:t>
            </a:r>
            <a:r>
              <a:rPr lang="en-GB" sz="1200" dirty="0"/>
              <a:t>, the Galaxy Buds 3 Pro offer faster and more stable connections with reduced latency, ideal for gaming and watching videos</a:t>
            </a:r>
            <a:r>
              <a:rPr lang="en-GB" sz="1200" dirty="0" smtClean="0"/>
              <a:t>.</a:t>
            </a:r>
          </a:p>
          <a:p>
            <a:endParaRPr lang="en-GB" sz="1200" dirty="0"/>
          </a:p>
          <a:p>
            <a:pPr marL="285750" indent="-285750">
              <a:buFont typeface="Arial" panose="020B0604020202020204" pitchFamily="34" charset="0"/>
              <a:buChar char="•"/>
            </a:pPr>
            <a:r>
              <a:rPr lang="en-GB" sz="1200" dirty="0"/>
              <a:t>The Samsung Galaxy Buds 3 Pro is a feature-rich pair of wireless earbuds that bring premium sound quality, superior noise cancellation, and advanced smart features to users. Whether you're a casual listener, a fitness enthusiast, or a professional on the go, these earbuds offer a versatile and immersive audio experience, with seamless integration into the Samsung ecosystem. With a perfect balance of comfort, durability, and top-notch technology, they are positioned as some of the best wireless earbuds available.</a:t>
            </a:r>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pic>
        <p:nvPicPr>
          <p:cNvPr id="4" name="Picture 3"/>
          <p:cNvPicPr>
            <a:picLocks noChangeAspect="1"/>
          </p:cNvPicPr>
          <p:nvPr/>
        </p:nvPicPr>
        <p:blipFill>
          <a:blip r:embed="rId2"/>
          <a:stretch>
            <a:fillRect/>
          </a:stretch>
        </p:blipFill>
        <p:spPr>
          <a:xfrm>
            <a:off x="601169" y="1381865"/>
            <a:ext cx="5144218" cy="3356389"/>
          </a:xfrm>
          <a:prstGeom prst="rect">
            <a:avLst/>
          </a:prstGeom>
        </p:spPr>
      </p:pic>
      <p:pic>
        <p:nvPicPr>
          <p:cNvPr id="5" name="Picture 4"/>
          <p:cNvPicPr>
            <a:picLocks noChangeAspect="1"/>
          </p:cNvPicPr>
          <p:nvPr/>
        </p:nvPicPr>
        <p:blipFill>
          <a:blip r:embed="rId3"/>
          <a:stretch>
            <a:fillRect/>
          </a:stretch>
        </p:blipFill>
        <p:spPr>
          <a:xfrm>
            <a:off x="1134643" y="3577786"/>
            <a:ext cx="4077269" cy="3143689"/>
          </a:xfrm>
          <a:prstGeom prst="rect">
            <a:avLst/>
          </a:prstGeom>
        </p:spPr>
      </p:pic>
      <p:pic>
        <p:nvPicPr>
          <p:cNvPr id="6" name="Picture 5"/>
          <p:cNvPicPr>
            <a:picLocks noChangeAspect="1"/>
          </p:cNvPicPr>
          <p:nvPr/>
        </p:nvPicPr>
        <p:blipFill>
          <a:blip r:embed="rId4"/>
          <a:stretch>
            <a:fillRect/>
          </a:stretch>
        </p:blipFill>
        <p:spPr>
          <a:xfrm>
            <a:off x="544011" y="142434"/>
            <a:ext cx="5258534" cy="1352739"/>
          </a:xfrm>
          <a:prstGeom prst="rect">
            <a:avLst/>
          </a:prstGeom>
        </p:spPr>
      </p:pic>
    </p:spTree>
    <p:extLst>
      <p:ext uri="{BB962C8B-B14F-4D97-AF65-F5344CB8AC3E}">
        <p14:creationId xmlns:p14="http://schemas.microsoft.com/office/powerpoint/2010/main" val="3694398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12</a:t>
            </a:fld>
            <a:endParaRPr lang="en-US" dirty="0"/>
          </a:p>
        </p:txBody>
      </p:sp>
      <p:sp>
        <p:nvSpPr>
          <p:cNvPr id="11" name="TextBox 10"/>
          <p:cNvSpPr txBox="1"/>
          <p:nvPr/>
        </p:nvSpPr>
        <p:spPr>
          <a:xfrm>
            <a:off x="8685423"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7419988" y="523219"/>
            <a:ext cx="4329852" cy="6771084"/>
          </a:xfrm>
          <a:prstGeom prst="rect">
            <a:avLst/>
          </a:prstGeom>
          <a:noFill/>
        </p:spPr>
        <p:txBody>
          <a:bodyPr wrap="square" rtlCol="0">
            <a:spAutoFit/>
          </a:bodyPr>
          <a:lstStyle/>
          <a:p>
            <a:r>
              <a:rPr lang="en-IN" sz="1400" b="1" dirty="0"/>
              <a:t>Premium Sound </a:t>
            </a:r>
            <a:r>
              <a:rPr lang="en-IN" sz="1400" b="1" dirty="0" smtClean="0"/>
              <a:t>Quality:</a:t>
            </a:r>
          </a:p>
          <a:p>
            <a:r>
              <a:rPr lang="en-GB" sz="1200" dirty="0"/>
              <a:t>The Galaxy Buds 3 Pro feature a dual-driver system with separate tweeters and woofers for high and low frequencies. This allows for rich, balanced audio with deep bass and crystal-clear highs, delivering a studio-quality listening experience</a:t>
            </a:r>
            <a:r>
              <a:rPr lang="en-GB" sz="1200" dirty="0" smtClean="0"/>
              <a:t>.</a:t>
            </a:r>
          </a:p>
          <a:p>
            <a:endParaRPr lang="en-GB" sz="1200" dirty="0"/>
          </a:p>
          <a:p>
            <a:r>
              <a:rPr lang="en-IN" sz="1400" b="1" dirty="0"/>
              <a:t>Active Noise Cancellation (ANC</a:t>
            </a:r>
            <a:r>
              <a:rPr lang="en-IN" sz="1400" b="1" dirty="0" smtClean="0"/>
              <a:t>)</a:t>
            </a:r>
            <a:r>
              <a:rPr lang="en-IN" sz="1400" dirty="0" smtClean="0"/>
              <a:t>:</a:t>
            </a:r>
            <a:endParaRPr lang="en-IN" sz="1200" dirty="0" smtClean="0"/>
          </a:p>
          <a:p>
            <a:r>
              <a:rPr lang="en-GB" sz="1200" dirty="0"/>
              <a:t>The Galaxy Buds 3 Pro comes with improved active noise cancellation, capable of blocking out more external noise than previous models. </a:t>
            </a:r>
            <a:endParaRPr lang="en-GB" sz="1200" dirty="0" smtClean="0"/>
          </a:p>
          <a:p>
            <a:endParaRPr lang="en-GB" sz="1200" dirty="0"/>
          </a:p>
          <a:p>
            <a:r>
              <a:rPr lang="en-IN" sz="1400" b="1" dirty="0" smtClean="0"/>
              <a:t>Battery Life and Charging:</a:t>
            </a:r>
            <a:endParaRPr lang="en-IN" sz="1200" b="1" dirty="0" smtClean="0"/>
          </a:p>
          <a:p>
            <a:r>
              <a:rPr lang="en-GB" sz="1200" dirty="0"/>
              <a:t>The Galaxy Buds 3 Pro offer up to 8 hours of listening time on a single charge, with up to 30 hours of total battery life when using the charging case. </a:t>
            </a:r>
            <a:endParaRPr lang="en-GB" sz="1200" dirty="0" smtClean="0"/>
          </a:p>
          <a:p>
            <a:endParaRPr lang="en-GB" sz="1200" b="1" dirty="0"/>
          </a:p>
          <a:p>
            <a:r>
              <a:rPr lang="en-GB" sz="1400" b="1" dirty="0" smtClean="0"/>
              <a:t>Water Resistance:</a:t>
            </a:r>
            <a:endParaRPr lang="en-GB" sz="1200" b="1" dirty="0" smtClean="0"/>
          </a:p>
          <a:p>
            <a:r>
              <a:rPr lang="en-GB" sz="1200" dirty="0"/>
              <a:t>The Galaxy Buds 3 Pro are rated IPX7 for water resistance, meaning they can withstand being submerged in water for up to 30 minutes at a depth of one meter. This makes them ideal for workouts, outdoor runs, and use in rainy conditions</a:t>
            </a:r>
            <a:r>
              <a:rPr lang="en-GB" sz="1200" dirty="0" smtClean="0"/>
              <a:t>.</a:t>
            </a:r>
          </a:p>
          <a:p>
            <a:endParaRPr lang="en-GB" sz="1200" b="1" dirty="0"/>
          </a:p>
          <a:p>
            <a:r>
              <a:rPr lang="en-IN" sz="1400" b="1" dirty="0" smtClean="0"/>
              <a:t>Seamless Connectivity:</a:t>
            </a:r>
            <a:endParaRPr lang="en-GB" sz="1400" b="1" dirty="0" smtClean="0"/>
          </a:p>
          <a:p>
            <a:r>
              <a:rPr lang="en-GB" sz="1200" dirty="0"/>
              <a:t>Equipped with the latest </a:t>
            </a:r>
            <a:r>
              <a:rPr lang="en-GB" sz="1200" dirty="0" smtClean="0"/>
              <a:t>Bluetooth 5.3 </a:t>
            </a:r>
            <a:r>
              <a:rPr lang="en-GB" sz="1200" dirty="0"/>
              <a:t>technology, the Galaxy Buds 3 Pro offer faster and more stable connections with reduced latency, ideal for gaming and watching videos</a:t>
            </a:r>
            <a:r>
              <a:rPr lang="en-GB" sz="1200" dirty="0" smtClean="0"/>
              <a:t>.</a:t>
            </a:r>
          </a:p>
          <a:p>
            <a:endParaRPr lang="en-GB" sz="1200" b="1" dirty="0"/>
          </a:p>
          <a:p>
            <a:r>
              <a:rPr lang="en-IN" sz="1400" b="1" dirty="0"/>
              <a:t>Advanced Smart Features</a:t>
            </a:r>
            <a:r>
              <a:rPr lang="en-IN" sz="1400" dirty="0"/>
              <a:t>:</a:t>
            </a:r>
            <a:endParaRPr lang="en-GB" sz="1400" b="1" dirty="0" smtClean="0"/>
          </a:p>
          <a:p>
            <a:r>
              <a:rPr lang="en-GB" sz="1200" dirty="0"/>
              <a:t>The Galaxy Buds 3 Pro integrate with Samsung’s Bixby voice assistant, allowing hands-free control over music, calls, and even smart home devices. They also support Google Assistant for Android users.</a:t>
            </a:r>
            <a:endParaRPr lang="en-GB" sz="1200" b="1" dirty="0"/>
          </a:p>
          <a:p>
            <a:endParaRPr lang="en-IN" sz="1200" b="1" dirty="0" smtClean="0"/>
          </a:p>
          <a:p>
            <a:r>
              <a:rPr lang="en-GB" sz="1200" dirty="0" smtClean="0"/>
              <a:t> </a:t>
            </a:r>
            <a:r>
              <a:rPr lang="en-GB" sz="1400" dirty="0" smtClean="0"/>
              <a:t/>
            </a:r>
            <a:br>
              <a:rPr lang="en-GB" sz="1400" dirty="0" smtClean="0"/>
            </a:br>
            <a:endParaRPr lang="en-IN" sz="1400" dirty="0"/>
          </a:p>
        </p:txBody>
      </p:sp>
      <p:pic>
        <p:nvPicPr>
          <p:cNvPr id="3" name="Picture 2"/>
          <p:cNvPicPr>
            <a:picLocks noChangeAspect="1"/>
          </p:cNvPicPr>
          <p:nvPr/>
        </p:nvPicPr>
        <p:blipFill>
          <a:blip r:embed="rId2"/>
          <a:stretch>
            <a:fillRect/>
          </a:stretch>
        </p:blipFill>
        <p:spPr>
          <a:xfrm>
            <a:off x="166826" y="165511"/>
            <a:ext cx="3981225" cy="3442213"/>
          </a:xfrm>
          <a:prstGeom prst="rect">
            <a:avLst/>
          </a:prstGeom>
        </p:spPr>
      </p:pic>
      <p:pic>
        <p:nvPicPr>
          <p:cNvPr id="4" name="Picture 3"/>
          <p:cNvPicPr>
            <a:picLocks noChangeAspect="1"/>
          </p:cNvPicPr>
          <p:nvPr/>
        </p:nvPicPr>
        <p:blipFill>
          <a:blip r:embed="rId3"/>
          <a:stretch>
            <a:fillRect/>
          </a:stretch>
        </p:blipFill>
        <p:spPr>
          <a:xfrm>
            <a:off x="166828" y="3607724"/>
            <a:ext cx="3981224" cy="3221416"/>
          </a:xfrm>
          <a:prstGeom prst="rect">
            <a:avLst/>
          </a:prstGeom>
        </p:spPr>
      </p:pic>
      <p:pic>
        <p:nvPicPr>
          <p:cNvPr id="7" name="Picture 6"/>
          <p:cNvPicPr>
            <a:picLocks noChangeAspect="1"/>
          </p:cNvPicPr>
          <p:nvPr/>
        </p:nvPicPr>
        <p:blipFill>
          <a:blip r:embed="rId4"/>
          <a:stretch>
            <a:fillRect/>
          </a:stretch>
        </p:blipFill>
        <p:spPr>
          <a:xfrm>
            <a:off x="4192133" y="149188"/>
            <a:ext cx="3183774" cy="6626593"/>
          </a:xfrm>
          <a:prstGeom prst="rect">
            <a:avLst/>
          </a:prstGeom>
        </p:spPr>
      </p:pic>
    </p:spTree>
    <p:extLst>
      <p:ext uri="{BB962C8B-B14F-4D97-AF65-F5344CB8AC3E}">
        <p14:creationId xmlns:p14="http://schemas.microsoft.com/office/powerpoint/2010/main" val="1470723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13</a:t>
            </a:fld>
            <a:endParaRPr lang="en-US" dirty="0"/>
          </a:p>
        </p:txBody>
      </p:sp>
      <p:sp>
        <p:nvSpPr>
          <p:cNvPr id="11" name="TextBox 10"/>
          <p:cNvSpPr txBox="1"/>
          <p:nvPr/>
        </p:nvSpPr>
        <p:spPr>
          <a:xfrm>
            <a:off x="7227197" y="0"/>
            <a:ext cx="3122971" cy="523220"/>
          </a:xfrm>
          <a:prstGeom prst="rect">
            <a:avLst/>
          </a:prstGeom>
          <a:noFill/>
        </p:spPr>
        <p:txBody>
          <a:bodyPr wrap="none" rtlCol="0">
            <a:spAutoFit/>
          </a:bodyPr>
          <a:lstStyle/>
          <a:p>
            <a:r>
              <a:rPr lang="en-GB" sz="2800" b="1" dirty="0" smtClean="0"/>
              <a:t>Galaxy Book 4 Ultra</a:t>
            </a:r>
            <a:endParaRPr lang="en-IN" sz="2800" b="1" dirty="0"/>
          </a:p>
        </p:txBody>
      </p:sp>
      <p:sp>
        <p:nvSpPr>
          <p:cNvPr id="12" name="TextBox 11"/>
          <p:cNvSpPr txBox="1"/>
          <p:nvPr/>
        </p:nvSpPr>
        <p:spPr>
          <a:xfrm>
            <a:off x="7419988" y="523219"/>
            <a:ext cx="4329852" cy="677108"/>
          </a:xfrm>
          <a:prstGeom prst="rect">
            <a:avLst/>
          </a:prstGeom>
          <a:noFill/>
        </p:spPr>
        <p:txBody>
          <a:bodyPr wrap="square" rtlCol="0">
            <a:spAutoFit/>
          </a:bodyPr>
          <a:lstStyle/>
          <a:p>
            <a:endParaRPr lang="en-IN" sz="1200" b="1" dirty="0" smtClean="0"/>
          </a:p>
          <a:p>
            <a:r>
              <a:rPr lang="en-GB" sz="1200" dirty="0" smtClean="0"/>
              <a:t> </a:t>
            </a:r>
            <a:r>
              <a:rPr lang="en-GB" sz="1400" dirty="0" smtClean="0"/>
              <a:t/>
            </a:r>
            <a:br>
              <a:rPr lang="en-GB" sz="1400" dirty="0" smtClean="0"/>
            </a:br>
            <a:endParaRPr lang="en-IN" sz="1400" dirty="0"/>
          </a:p>
        </p:txBody>
      </p:sp>
      <p:pic>
        <p:nvPicPr>
          <p:cNvPr id="5" name="Picture 4"/>
          <p:cNvPicPr>
            <a:picLocks noChangeAspect="1"/>
          </p:cNvPicPr>
          <p:nvPr/>
        </p:nvPicPr>
        <p:blipFill>
          <a:blip r:embed="rId2"/>
          <a:stretch>
            <a:fillRect/>
          </a:stretch>
        </p:blipFill>
        <p:spPr>
          <a:xfrm>
            <a:off x="74814" y="81463"/>
            <a:ext cx="6935168" cy="6701722"/>
          </a:xfrm>
          <a:prstGeom prst="rect">
            <a:avLst/>
          </a:prstGeom>
        </p:spPr>
      </p:pic>
      <p:sp>
        <p:nvSpPr>
          <p:cNvPr id="9" name="TextBox 8"/>
          <p:cNvSpPr txBox="1"/>
          <p:nvPr/>
        </p:nvSpPr>
        <p:spPr>
          <a:xfrm>
            <a:off x="7125347" y="523219"/>
            <a:ext cx="4948120" cy="6186309"/>
          </a:xfrm>
          <a:prstGeom prst="rect">
            <a:avLst/>
          </a:prstGeom>
          <a:noFill/>
        </p:spPr>
        <p:txBody>
          <a:bodyPr wrap="square" rtlCol="0">
            <a:spAutoFit/>
          </a:bodyPr>
          <a:lstStyle/>
          <a:p>
            <a:pPr marL="171450" indent="-171450">
              <a:buFont typeface="Arial" panose="020B0604020202020204" pitchFamily="34" charset="0"/>
              <a:buChar char="•"/>
            </a:pPr>
            <a:r>
              <a:rPr lang="en-GB" sz="1100" dirty="0"/>
              <a:t>The </a:t>
            </a:r>
            <a:r>
              <a:rPr lang="en-GB" sz="1100" b="1" dirty="0"/>
              <a:t>Samsung Galaxy Book 4 Ultra</a:t>
            </a:r>
            <a:r>
              <a:rPr lang="en-GB" sz="1100" dirty="0"/>
              <a:t> is a powerhouse laptop designed to meet the needs of both creative professionals and performance enthusiasts. Combining a sleek, ultra-portable design with cutting-edge hardware, the Galaxy Book 4 Ultra is a top-tier device that delivers outstanding performance for work, entertainment, and multitasking.</a:t>
            </a:r>
            <a:endParaRPr lang="en-IN" sz="1100" dirty="0"/>
          </a:p>
          <a:p>
            <a:endParaRPr lang="en-GB" sz="1100" dirty="0" smtClean="0"/>
          </a:p>
          <a:p>
            <a:pPr marL="171450" indent="-171450">
              <a:buFont typeface="Arial" panose="020B0604020202020204" pitchFamily="34" charset="0"/>
              <a:buChar char="•"/>
            </a:pPr>
            <a:r>
              <a:rPr lang="en-GB" sz="1100" dirty="0" smtClean="0"/>
              <a:t>Whether </a:t>
            </a:r>
            <a:r>
              <a:rPr lang="en-GB" sz="1100" dirty="0"/>
              <a:t>you are a content creator, professional, or gamer, this laptop can meet a variety of high-performance needs. </a:t>
            </a:r>
            <a:endParaRPr lang="en-GB" sz="1100" dirty="0" smtClean="0"/>
          </a:p>
          <a:p>
            <a:pPr marL="171450" indent="-171450">
              <a:buFont typeface="Arial" panose="020B0604020202020204" pitchFamily="34" charset="0"/>
              <a:buChar char="•"/>
            </a:pPr>
            <a:endParaRPr lang="en-GB" sz="1100" dirty="0" smtClean="0"/>
          </a:p>
          <a:p>
            <a:pPr marL="171450" indent="-171450">
              <a:buFont typeface="Arial" panose="020B0604020202020204" pitchFamily="34" charset="0"/>
              <a:buChar char="•"/>
            </a:pPr>
            <a:r>
              <a:rPr lang="en-GB" sz="1100" dirty="0"/>
              <a:t>The Galaxy Book 4 Ultra runs on Windows 11, giving users the latest features from Microsoft, including enhanced productivity tools, better multitasking with Snap Layouts, and a refreshed user interface</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Despite its powerful components, the Galaxy Book 4 Ultra maintains a sleek and ultra-thin design, making it easy to carry and use on the go. Weighing just over 1.7 kg, it's one of the lightest laptops in its class, ideal for professionals who are always on the move</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The laptop has a premium </a:t>
            </a:r>
            <a:r>
              <a:rPr lang="en-GB" sz="1100" dirty="0" err="1"/>
              <a:t>aluminum</a:t>
            </a:r>
            <a:r>
              <a:rPr lang="en-GB" sz="1100" dirty="0"/>
              <a:t> chassis, giving it a sturdy yet refined look and feel. The build quality is excellent, ensuring durability while maintaining a luxurious aesthetic</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The Galaxy Book 4 Ultra comes with a full range of ports, including Thunderbolt 4, USB-C, USB-A, HDMI, and a </a:t>
            </a:r>
            <a:r>
              <a:rPr lang="en-GB" sz="1100" dirty="0" err="1"/>
              <a:t>microSD</a:t>
            </a:r>
            <a:r>
              <a:rPr lang="en-GB" sz="1100" dirty="0"/>
              <a:t> card slot. This ensures you can easily connect to multiple devices and peripherals without needing additional dongles or adapters</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Equipped with Wi-Fi 6E, the Galaxy Book 4 Ultra ensures faster, more reliable wireless connections, making it ideal for high-speed downloads, online gaming, or seamless video conferencing</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The Galaxy Book 4 Ultra integrates seamlessly with other Samsung Galaxy devices, such as smartphones, tablets, and earbuds. Features like </a:t>
            </a:r>
            <a:r>
              <a:rPr lang="en-GB" sz="1100" b="1" dirty="0"/>
              <a:t>Quick Share</a:t>
            </a:r>
            <a:r>
              <a:rPr lang="en-GB" sz="1100" dirty="0"/>
              <a:t> allow users to easily transfer files between devices, and with </a:t>
            </a:r>
            <a:r>
              <a:rPr lang="en-GB" sz="1100" b="1" dirty="0"/>
              <a:t>Second Screen</a:t>
            </a:r>
            <a:r>
              <a:rPr lang="en-GB" sz="1100" dirty="0"/>
              <a:t>, a Galaxy Tab can be used as an additional display for the laptop.</a:t>
            </a:r>
            <a:endParaRPr lang="en-GB" sz="1100" dirty="0" smtClean="0"/>
          </a:p>
          <a:p>
            <a:pPr marL="171450" indent="-171450">
              <a:buFont typeface="Arial" panose="020B0604020202020204" pitchFamily="34" charset="0"/>
              <a:buChar char="•"/>
            </a:pPr>
            <a:endParaRPr lang="en-GB" sz="1100" dirty="0"/>
          </a:p>
        </p:txBody>
      </p:sp>
    </p:spTree>
    <p:extLst>
      <p:ext uri="{BB962C8B-B14F-4D97-AF65-F5344CB8AC3E}">
        <p14:creationId xmlns:p14="http://schemas.microsoft.com/office/powerpoint/2010/main" val="1853597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14</a:t>
            </a:fld>
            <a:endParaRPr lang="en-US" dirty="0"/>
          </a:p>
        </p:txBody>
      </p:sp>
      <p:sp>
        <p:nvSpPr>
          <p:cNvPr id="11" name="TextBox 10"/>
          <p:cNvSpPr txBox="1"/>
          <p:nvPr/>
        </p:nvSpPr>
        <p:spPr>
          <a:xfrm>
            <a:off x="8685423"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7570650" y="565944"/>
            <a:ext cx="4329852" cy="6155531"/>
          </a:xfrm>
          <a:prstGeom prst="rect">
            <a:avLst/>
          </a:prstGeom>
          <a:noFill/>
        </p:spPr>
        <p:txBody>
          <a:bodyPr wrap="square" rtlCol="0">
            <a:spAutoFit/>
          </a:bodyPr>
          <a:lstStyle/>
          <a:p>
            <a:r>
              <a:rPr lang="en-IN" sz="1400" b="1" dirty="0" smtClean="0"/>
              <a:t>Processor:</a:t>
            </a:r>
          </a:p>
          <a:p>
            <a:r>
              <a:rPr lang="en-GB" sz="1200" dirty="0"/>
              <a:t>The Galaxy Book 4 Ultra is equipped with the latest Intel 13th Gen Core i7 or i9 processors, ensuring lightning-fast performance across demanding tasks. </a:t>
            </a:r>
            <a:endParaRPr lang="en-GB" sz="1200" dirty="0" smtClean="0"/>
          </a:p>
          <a:p>
            <a:endParaRPr lang="en-GB" sz="1200" dirty="0"/>
          </a:p>
          <a:p>
            <a:r>
              <a:rPr lang="en-IN" sz="1400" b="1" dirty="0" smtClean="0"/>
              <a:t>Graphics:</a:t>
            </a:r>
          </a:p>
          <a:p>
            <a:r>
              <a:rPr lang="en-GB" sz="1200" dirty="0"/>
              <a:t>The Galaxy Book 4 Ultra is equipped with the latest Intel 13th Gen Core i7 or i9 processors, ensuring lightning-fast performance across demanding tasks. Whether you’re editing high-resolution videos, running data-heavy applications, or multitasking between different programs, the laptop handles it with ease</a:t>
            </a:r>
            <a:r>
              <a:rPr lang="en-GB" sz="1200" dirty="0" smtClean="0"/>
              <a:t>.</a:t>
            </a:r>
          </a:p>
          <a:p>
            <a:endParaRPr lang="en-IN" sz="1200" dirty="0" smtClean="0"/>
          </a:p>
          <a:p>
            <a:r>
              <a:rPr lang="en-IN" sz="1400" b="1" dirty="0" smtClean="0"/>
              <a:t>Battery Life and Charging:</a:t>
            </a:r>
            <a:endParaRPr lang="en-IN" sz="1200" b="1" dirty="0" smtClean="0"/>
          </a:p>
          <a:p>
            <a:r>
              <a:rPr lang="en-GB" sz="1200" dirty="0"/>
              <a:t>With its large battery capacity, the Galaxy Book 4 Ultra is designed to last all day on a single charge. Whether you’re working remotely, traveling, or attending meetings, the laptop provides enough power to get you through a full day without constantly worrying about finding a charger</a:t>
            </a:r>
            <a:r>
              <a:rPr lang="en-GB" sz="1200" dirty="0" smtClean="0"/>
              <a:t>.</a:t>
            </a:r>
          </a:p>
          <a:p>
            <a:endParaRPr lang="en-GB" sz="1200" b="1" dirty="0"/>
          </a:p>
          <a:p>
            <a:r>
              <a:rPr lang="en-GB" sz="1400" b="1" dirty="0" smtClean="0"/>
              <a:t>Optimized for Video Calls:</a:t>
            </a:r>
            <a:endParaRPr lang="en-GB" sz="1200" b="1" dirty="0" smtClean="0"/>
          </a:p>
          <a:p>
            <a:r>
              <a:rPr lang="en-GB" sz="1200" dirty="0"/>
              <a:t>The laptop comes with a high-quality 1080p webcam and AI-based noise-cancellation microphones, making it perfect for video conferences, remote work, or online classes. The AI noise-cancellation ensures clear communication even in noisy environments</a:t>
            </a:r>
            <a:r>
              <a:rPr lang="en-GB" sz="1200" dirty="0" smtClean="0"/>
              <a:t>.</a:t>
            </a:r>
          </a:p>
          <a:p>
            <a:endParaRPr lang="en-GB" sz="1200" b="1" dirty="0"/>
          </a:p>
          <a:p>
            <a:r>
              <a:rPr lang="en-IN" sz="1400" b="1" dirty="0" smtClean="0"/>
              <a:t>Storage:</a:t>
            </a:r>
            <a:endParaRPr lang="en-IN" sz="1200" b="1" dirty="0" smtClean="0"/>
          </a:p>
          <a:p>
            <a:r>
              <a:rPr lang="en-GB" sz="1200" dirty="0"/>
              <a:t>Users can choose configurations with up to 32GB of LPDDR5 RAM, ensuring smooth multitasking even with resource-intensive applications. Whether working with massive datasets, editing high-resolution videos, or running virtual machines, the Galaxy Book 4 Ultra offers ample memory for every task.</a:t>
            </a:r>
            <a:endParaRPr lang="en-GB" sz="1200" b="1" dirty="0" smtClean="0"/>
          </a:p>
        </p:txBody>
      </p:sp>
      <p:pic>
        <p:nvPicPr>
          <p:cNvPr id="5" name="Picture 4"/>
          <p:cNvPicPr>
            <a:picLocks noChangeAspect="1"/>
          </p:cNvPicPr>
          <p:nvPr/>
        </p:nvPicPr>
        <p:blipFill>
          <a:blip r:embed="rId2"/>
          <a:stretch>
            <a:fillRect/>
          </a:stretch>
        </p:blipFill>
        <p:spPr>
          <a:xfrm>
            <a:off x="101966" y="1158947"/>
            <a:ext cx="7318022" cy="5562528"/>
          </a:xfrm>
          <a:prstGeom prst="rect">
            <a:avLst/>
          </a:prstGeom>
        </p:spPr>
      </p:pic>
      <p:pic>
        <p:nvPicPr>
          <p:cNvPr id="6" name="Picture 5"/>
          <p:cNvPicPr>
            <a:picLocks noChangeAspect="1"/>
          </p:cNvPicPr>
          <p:nvPr/>
        </p:nvPicPr>
        <p:blipFill>
          <a:blip r:embed="rId3"/>
          <a:stretch>
            <a:fillRect/>
          </a:stretch>
        </p:blipFill>
        <p:spPr>
          <a:xfrm>
            <a:off x="101966" y="601132"/>
            <a:ext cx="7318022" cy="557813"/>
          </a:xfrm>
          <a:prstGeom prst="rect">
            <a:avLst/>
          </a:prstGeom>
        </p:spPr>
      </p:pic>
    </p:spTree>
    <p:extLst>
      <p:ext uri="{BB962C8B-B14F-4D97-AF65-F5344CB8AC3E}">
        <p14:creationId xmlns:p14="http://schemas.microsoft.com/office/powerpoint/2010/main" val="38741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15</a:t>
            </a:fld>
            <a:endParaRPr lang="en-US" dirty="0"/>
          </a:p>
        </p:txBody>
      </p:sp>
      <p:sp>
        <p:nvSpPr>
          <p:cNvPr id="11" name="TextBox 10"/>
          <p:cNvSpPr txBox="1"/>
          <p:nvPr/>
        </p:nvSpPr>
        <p:spPr>
          <a:xfrm>
            <a:off x="2298523" y="2891290"/>
            <a:ext cx="8200450" cy="523220"/>
          </a:xfrm>
          <a:prstGeom prst="rect">
            <a:avLst/>
          </a:prstGeom>
          <a:noFill/>
        </p:spPr>
        <p:txBody>
          <a:bodyPr wrap="none" rtlCol="0">
            <a:spAutoFit/>
          </a:bodyPr>
          <a:lstStyle/>
          <a:p>
            <a:r>
              <a:rPr lang="en-IN" sz="2800" b="1" dirty="0" smtClean="0"/>
              <a:t>Determine the Platform on Which the Website is Built</a:t>
            </a:r>
            <a:endParaRPr lang="en-IN" sz="2800" b="1" dirty="0"/>
          </a:p>
        </p:txBody>
      </p:sp>
    </p:spTree>
    <p:extLst>
      <p:ext uri="{BB962C8B-B14F-4D97-AF65-F5344CB8AC3E}">
        <p14:creationId xmlns:p14="http://schemas.microsoft.com/office/powerpoint/2010/main" val="5178888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16</a:t>
            </a:fld>
            <a:endParaRPr lang="en-US" dirty="0"/>
          </a:p>
        </p:txBody>
      </p:sp>
      <p:pic>
        <p:nvPicPr>
          <p:cNvPr id="2" name="Picture 1"/>
          <p:cNvPicPr>
            <a:picLocks noChangeAspect="1"/>
          </p:cNvPicPr>
          <p:nvPr/>
        </p:nvPicPr>
        <p:blipFill>
          <a:blip r:embed="rId2"/>
          <a:stretch>
            <a:fillRect/>
          </a:stretch>
        </p:blipFill>
        <p:spPr>
          <a:xfrm>
            <a:off x="171681" y="139431"/>
            <a:ext cx="2529956" cy="943107"/>
          </a:xfrm>
          <a:prstGeom prst="rect">
            <a:avLst/>
          </a:prstGeom>
        </p:spPr>
      </p:pic>
      <p:pic>
        <p:nvPicPr>
          <p:cNvPr id="3" name="Picture 2"/>
          <p:cNvPicPr>
            <a:picLocks noChangeAspect="1"/>
          </p:cNvPicPr>
          <p:nvPr/>
        </p:nvPicPr>
        <p:blipFill>
          <a:blip r:embed="rId3"/>
          <a:stretch>
            <a:fillRect/>
          </a:stretch>
        </p:blipFill>
        <p:spPr>
          <a:xfrm>
            <a:off x="2701637" y="139430"/>
            <a:ext cx="2443942" cy="1028844"/>
          </a:xfrm>
          <a:prstGeom prst="rect">
            <a:avLst/>
          </a:prstGeom>
        </p:spPr>
      </p:pic>
      <p:pic>
        <p:nvPicPr>
          <p:cNvPr id="4" name="Picture 3"/>
          <p:cNvPicPr>
            <a:picLocks noChangeAspect="1"/>
          </p:cNvPicPr>
          <p:nvPr/>
        </p:nvPicPr>
        <p:blipFill>
          <a:blip r:embed="rId4"/>
          <a:stretch>
            <a:fillRect/>
          </a:stretch>
        </p:blipFill>
        <p:spPr>
          <a:xfrm>
            <a:off x="5145579" y="139431"/>
            <a:ext cx="2962688" cy="943107"/>
          </a:xfrm>
          <a:prstGeom prst="rect">
            <a:avLst/>
          </a:prstGeom>
        </p:spPr>
      </p:pic>
      <p:pic>
        <p:nvPicPr>
          <p:cNvPr id="5" name="Picture 4"/>
          <p:cNvPicPr>
            <a:picLocks noChangeAspect="1"/>
          </p:cNvPicPr>
          <p:nvPr/>
        </p:nvPicPr>
        <p:blipFill>
          <a:blip r:embed="rId5"/>
          <a:stretch>
            <a:fillRect/>
          </a:stretch>
        </p:blipFill>
        <p:spPr>
          <a:xfrm>
            <a:off x="7793703" y="139430"/>
            <a:ext cx="3353268" cy="1047896"/>
          </a:xfrm>
          <a:prstGeom prst="rect">
            <a:avLst/>
          </a:prstGeom>
        </p:spPr>
      </p:pic>
      <p:pic>
        <p:nvPicPr>
          <p:cNvPr id="6" name="Picture 5"/>
          <p:cNvPicPr>
            <a:picLocks noChangeAspect="1"/>
          </p:cNvPicPr>
          <p:nvPr/>
        </p:nvPicPr>
        <p:blipFill>
          <a:blip r:embed="rId6"/>
          <a:stretch>
            <a:fillRect/>
          </a:stretch>
        </p:blipFill>
        <p:spPr>
          <a:xfrm>
            <a:off x="171681" y="1282923"/>
            <a:ext cx="5029902" cy="1047896"/>
          </a:xfrm>
          <a:prstGeom prst="rect">
            <a:avLst/>
          </a:prstGeom>
        </p:spPr>
      </p:pic>
      <p:pic>
        <p:nvPicPr>
          <p:cNvPr id="7" name="Picture 6"/>
          <p:cNvPicPr>
            <a:picLocks noChangeAspect="1"/>
          </p:cNvPicPr>
          <p:nvPr/>
        </p:nvPicPr>
        <p:blipFill>
          <a:blip r:embed="rId7"/>
          <a:stretch>
            <a:fillRect/>
          </a:stretch>
        </p:blipFill>
        <p:spPr>
          <a:xfrm>
            <a:off x="5201583" y="1282923"/>
            <a:ext cx="3019846" cy="1111142"/>
          </a:xfrm>
          <a:prstGeom prst="rect">
            <a:avLst/>
          </a:prstGeom>
        </p:spPr>
      </p:pic>
      <p:pic>
        <p:nvPicPr>
          <p:cNvPr id="8" name="Picture 7"/>
          <p:cNvPicPr>
            <a:picLocks noChangeAspect="1"/>
          </p:cNvPicPr>
          <p:nvPr/>
        </p:nvPicPr>
        <p:blipFill>
          <a:blip r:embed="rId8"/>
          <a:stretch>
            <a:fillRect/>
          </a:stretch>
        </p:blipFill>
        <p:spPr>
          <a:xfrm>
            <a:off x="7891476" y="1311502"/>
            <a:ext cx="3255495" cy="1019317"/>
          </a:xfrm>
          <a:prstGeom prst="rect">
            <a:avLst/>
          </a:prstGeom>
        </p:spPr>
      </p:pic>
      <p:pic>
        <p:nvPicPr>
          <p:cNvPr id="9" name="Picture 8"/>
          <p:cNvPicPr>
            <a:picLocks noChangeAspect="1"/>
          </p:cNvPicPr>
          <p:nvPr/>
        </p:nvPicPr>
        <p:blipFill>
          <a:blip r:embed="rId9"/>
          <a:stretch>
            <a:fillRect/>
          </a:stretch>
        </p:blipFill>
        <p:spPr>
          <a:xfrm>
            <a:off x="171681" y="2445468"/>
            <a:ext cx="4458508" cy="1019317"/>
          </a:xfrm>
          <a:prstGeom prst="rect">
            <a:avLst/>
          </a:prstGeom>
        </p:spPr>
      </p:pic>
      <p:pic>
        <p:nvPicPr>
          <p:cNvPr id="10" name="Picture 9"/>
          <p:cNvPicPr>
            <a:picLocks noChangeAspect="1"/>
          </p:cNvPicPr>
          <p:nvPr/>
        </p:nvPicPr>
        <p:blipFill>
          <a:blip r:embed="rId10"/>
          <a:stretch>
            <a:fillRect/>
          </a:stretch>
        </p:blipFill>
        <p:spPr>
          <a:xfrm>
            <a:off x="4630189" y="2445468"/>
            <a:ext cx="4840148" cy="1076475"/>
          </a:xfrm>
          <a:prstGeom prst="rect">
            <a:avLst/>
          </a:prstGeom>
        </p:spPr>
      </p:pic>
      <p:pic>
        <p:nvPicPr>
          <p:cNvPr id="12" name="Picture 11"/>
          <p:cNvPicPr>
            <a:picLocks noChangeAspect="1"/>
          </p:cNvPicPr>
          <p:nvPr/>
        </p:nvPicPr>
        <p:blipFill>
          <a:blip r:embed="rId11"/>
          <a:stretch>
            <a:fillRect/>
          </a:stretch>
        </p:blipFill>
        <p:spPr>
          <a:xfrm>
            <a:off x="9470337" y="2431178"/>
            <a:ext cx="2591499" cy="1033607"/>
          </a:xfrm>
          <a:prstGeom prst="rect">
            <a:avLst/>
          </a:prstGeom>
        </p:spPr>
      </p:pic>
      <p:pic>
        <p:nvPicPr>
          <p:cNvPr id="13" name="Picture 12"/>
          <p:cNvPicPr>
            <a:picLocks noChangeAspect="1"/>
          </p:cNvPicPr>
          <p:nvPr/>
        </p:nvPicPr>
        <p:blipFill>
          <a:blip r:embed="rId12"/>
          <a:stretch>
            <a:fillRect/>
          </a:stretch>
        </p:blipFill>
        <p:spPr>
          <a:xfrm>
            <a:off x="181392" y="3516188"/>
            <a:ext cx="4515297" cy="990738"/>
          </a:xfrm>
          <a:prstGeom prst="rect">
            <a:avLst/>
          </a:prstGeom>
        </p:spPr>
      </p:pic>
      <p:pic>
        <p:nvPicPr>
          <p:cNvPr id="14" name="Picture 13"/>
          <p:cNvPicPr>
            <a:picLocks noChangeAspect="1"/>
          </p:cNvPicPr>
          <p:nvPr/>
        </p:nvPicPr>
        <p:blipFill>
          <a:blip r:embed="rId13"/>
          <a:stretch>
            <a:fillRect/>
          </a:stretch>
        </p:blipFill>
        <p:spPr>
          <a:xfrm>
            <a:off x="9418576" y="177535"/>
            <a:ext cx="2267266" cy="971686"/>
          </a:xfrm>
          <a:prstGeom prst="rect">
            <a:avLst/>
          </a:prstGeom>
        </p:spPr>
      </p:pic>
      <p:pic>
        <p:nvPicPr>
          <p:cNvPr id="15" name="Picture 14"/>
          <p:cNvPicPr>
            <a:picLocks noChangeAspect="1"/>
          </p:cNvPicPr>
          <p:nvPr/>
        </p:nvPicPr>
        <p:blipFill>
          <a:blip r:embed="rId14"/>
          <a:stretch>
            <a:fillRect/>
          </a:stretch>
        </p:blipFill>
        <p:spPr>
          <a:xfrm>
            <a:off x="9418576" y="1303094"/>
            <a:ext cx="2572109" cy="1009791"/>
          </a:xfrm>
          <a:prstGeom prst="rect">
            <a:avLst/>
          </a:prstGeom>
        </p:spPr>
      </p:pic>
      <p:pic>
        <p:nvPicPr>
          <p:cNvPr id="16" name="Picture 15"/>
          <p:cNvPicPr>
            <a:picLocks noChangeAspect="1"/>
          </p:cNvPicPr>
          <p:nvPr/>
        </p:nvPicPr>
        <p:blipFill>
          <a:blip r:embed="rId15"/>
          <a:stretch>
            <a:fillRect/>
          </a:stretch>
        </p:blipFill>
        <p:spPr>
          <a:xfrm>
            <a:off x="4696690" y="3516188"/>
            <a:ext cx="4838734" cy="981212"/>
          </a:xfrm>
          <a:prstGeom prst="rect">
            <a:avLst/>
          </a:prstGeom>
        </p:spPr>
      </p:pic>
      <p:pic>
        <p:nvPicPr>
          <p:cNvPr id="17" name="Picture 16"/>
          <p:cNvPicPr>
            <a:picLocks noChangeAspect="1"/>
          </p:cNvPicPr>
          <p:nvPr/>
        </p:nvPicPr>
        <p:blipFill>
          <a:blip r:embed="rId16"/>
          <a:stretch>
            <a:fillRect/>
          </a:stretch>
        </p:blipFill>
        <p:spPr>
          <a:xfrm>
            <a:off x="9519223" y="3516188"/>
            <a:ext cx="2048161" cy="1019317"/>
          </a:xfrm>
          <a:prstGeom prst="rect">
            <a:avLst/>
          </a:prstGeom>
        </p:spPr>
      </p:pic>
      <p:pic>
        <p:nvPicPr>
          <p:cNvPr id="18" name="Picture 17"/>
          <p:cNvPicPr>
            <a:picLocks noChangeAspect="1"/>
          </p:cNvPicPr>
          <p:nvPr/>
        </p:nvPicPr>
        <p:blipFill>
          <a:blip r:embed="rId17"/>
          <a:stretch>
            <a:fillRect/>
          </a:stretch>
        </p:blipFill>
        <p:spPr>
          <a:xfrm>
            <a:off x="204933" y="4625683"/>
            <a:ext cx="4544059" cy="2095792"/>
          </a:xfrm>
          <a:prstGeom prst="rect">
            <a:avLst/>
          </a:prstGeom>
        </p:spPr>
      </p:pic>
      <p:pic>
        <p:nvPicPr>
          <p:cNvPr id="22" name="Picture 21"/>
          <p:cNvPicPr>
            <a:picLocks noChangeAspect="1"/>
          </p:cNvPicPr>
          <p:nvPr/>
        </p:nvPicPr>
        <p:blipFill>
          <a:blip r:embed="rId18"/>
          <a:stretch>
            <a:fillRect/>
          </a:stretch>
        </p:blipFill>
        <p:spPr>
          <a:xfrm>
            <a:off x="4630189" y="4625683"/>
            <a:ext cx="4991797" cy="2232317"/>
          </a:xfrm>
          <a:prstGeom prst="rect">
            <a:avLst/>
          </a:prstGeom>
        </p:spPr>
      </p:pic>
      <p:pic>
        <p:nvPicPr>
          <p:cNvPr id="24" name="Picture 23"/>
          <p:cNvPicPr>
            <a:picLocks noChangeAspect="1"/>
          </p:cNvPicPr>
          <p:nvPr/>
        </p:nvPicPr>
        <p:blipFill>
          <a:blip r:embed="rId19"/>
          <a:stretch>
            <a:fillRect/>
          </a:stretch>
        </p:blipFill>
        <p:spPr>
          <a:xfrm>
            <a:off x="9621986" y="4625684"/>
            <a:ext cx="1971950" cy="320390"/>
          </a:xfrm>
          <a:prstGeom prst="rect">
            <a:avLst/>
          </a:prstGeom>
        </p:spPr>
      </p:pic>
      <p:pic>
        <p:nvPicPr>
          <p:cNvPr id="25" name="Picture 24"/>
          <p:cNvPicPr>
            <a:picLocks noChangeAspect="1"/>
          </p:cNvPicPr>
          <p:nvPr/>
        </p:nvPicPr>
        <p:blipFill>
          <a:blip r:embed="rId20"/>
          <a:stretch>
            <a:fillRect/>
          </a:stretch>
        </p:blipFill>
        <p:spPr>
          <a:xfrm>
            <a:off x="9575464" y="4969936"/>
            <a:ext cx="2415221" cy="504895"/>
          </a:xfrm>
          <a:prstGeom prst="rect">
            <a:avLst/>
          </a:prstGeom>
        </p:spPr>
      </p:pic>
    </p:spTree>
    <p:extLst>
      <p:ext uri="{BB962C8B-B14F-4D97-AF65-F5344CB8AC3E}">
        <p14:creationId xmlns:p14="http://schemas.microsoft.com/office/powerpoint/2010/main" val="269418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17</a:t>
            </a:fld>
            <a:endParaRPr lang="en-US" dirty="0"/>
          </a:p>
        </p:txBody>
      </p:sp>
      <p:sp>
        <p:nvSpPr>
          <p:cNvPr id="11" name="TextBox 10"/>
          <p:cNvSpPr txBox="1"/>
          <p:nvPr/>
        </p:nvSpPr>
        <p:spPr>
          <a:xfrm>
            <a:off x="5440734" y="156402"/>
            <a:ext cx="1779077" cy="523220"/>
          </a:xfrm>
          <a:prstGeom prst="rect">
            <a:avLst/>
          </a:prstGeom>
          <a:noFill/>
        </p:spPr>
        <p:txBody>
          <a:bodyPr wrap="none" rtlCol="0">
            <a:spAutoFit/>
          </a:bodyPr>
          <a:lstStyle/>
          <a:p>
            <a:r>
              <a:rPr lang="en-IN" sz="2800" b="1" dirty="0" smtClean="0"/>
              <a:t>Tools Used</a:t>
            </a:r>
            <a:endParaRPr lang="en-IN" sz="2800" b="1" dirty="0"/>
          </a:p>
        </p:txBody>
      </p:sp>
      <p:sp>
        <p:nvSpPr>
          <p:cNvPr id="2" name="TextBox 1"/>
          <p:cNvSpPr txBox="1"/>
          <p:nvPr/>
        </p:nvSpPr>
        <p:spPr>
          <a:xfrm>
            <a:off x="419330" y="1146540"/>
            <a:ext cx="8621463" cy="3170099"/>
          </a:xfrm>
          <a:prstGeom prst="rect">
            <a:avLst/>
          </a:prstGeom>
          <a:noFill/>
        </p:spPr>
        <p:txBody>
          <a:bodyPr wrap="none" rtlCol="0">
            <a:spAutoFit/>
          </a:bodyPr>
          <a:lstStyle/>
          <a:p>
            <a:r>
              <a:rPr lang="en-GB" b="1" dirty="0" smtClean="0"/>
              <a:t>Google Chrome Developer Tools:</a:t>
            </a:r>
          </a:p>
          <a:p>
            <a:endParaRPr lang="en-GB" b="1" dirty="0" smtClean="0"/>
          </a:p>
          <a:p>
            <a:r>
              <a:rPr lang="en-GB" sz="1400" dirty="0" smtClean="0"/>
              <a:t>It offers a built-in feature that allows you to simulate how your website appears on various devices and screen sizes.</a:t>
            </a:r>
          </a:p>
          <a:p>
            <a:endParaRPr lang="en-GB" sz="1400" dirty="0"/>
          </a:p>
          <a:p>
            <a:r>
              <a:rPr lang="en-GB" sz="1400" dirty="0" smtClean="0"/>
              <a:t>Access it by right-clicking on your webpage, select “Inspect” then toggling the device toolbar.</a:t>
            </a:r>
          </a:p>
          <a:p>
            <a:endParaRPr lang="en-GB" sz="1400" dirty="0"/>
          </a:p>
          <a:p>
            <a:endParaRPr lang="en-GB" b="1" dirty="0" smtClean="0"/>
          </a:p>
          <a:p>
            <a:endParaRPr lang="en-GB" b="1" dirty="0"/>
          </a:p>
          <a:p>
            <a:endParaRPr lang="en-GB" b="1" dirty="0" smtClean="0"/>
          </a:p>
          <a:p>
            <a:r>
              <a:rPr lang="en-GB" b="1" dirty="0" smtClean="0"/>
              <a:t>Viewport Resizer:</a:t>
            </a:r>
            <a:br>
              <a:rPr lang="en-GB" b="1" dirty="0" smtClean="0"/>
            </a:br>
            <a:r>
              <a:rPr lang="en-GB" b="1" dirty="0" smtClean="0"/>
              <a:t/>
            </a:r>
            <a:br>
              <a:rPr lang="en-GB" b="1" dirty="0" smtClean="0"/>
            </a:br>
            <a:r>
              <a:rPr lang="en-GB" sz="1400" dirty="0" smtClean="0"/>
              <a:t>Responsive design testing Google Chrome Extension.</a:t>
            </a:r>
            <a:endParaRPr lang="en-IN" sz="1400" dirty="0"/>
          </a:p>
        </p:txBody>
      </p:sp>
    </p:spTree>
    <p:extLst>
      <p:ext uri="{BB962C8B-B14F-4D97-AF65-F5344CB8AC3E}">
        <p14:creationId xmlns:p14="http://schemas.microsoft.com/office/powerpoint/2010/main" val="3098121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18</a:t>
            </a:fld>
            <a:endParaRPr lang="en-US" dirty="0"/>
          </a:p>
        </p:txBody>
      </p:sp>
      <p:sp>
        <p:nvSpPr>
          <p:cNvPr id="11" name="TextBox 10"/>
          <p:cNvSpPr txBox="1"/>
          <p:nvPr/>
        </p:nvSpPr>
        <p:spPr>
          <a:xfrm>
            <a:off x="4407800" y="181802"/>
            <a:ext cx="2160143" cy="523220"/>
          </a:xfrm>
          <a:prstGeom prst="rect">
            <a:avLst/>
          </a:prstGeom>
          <a:noFill/>
        </p:spPr>
        <p:txBody>
          <a:bodyPr wrap="none" rtlCol="0">
            <a:spAutoFit/>
          </a:bodyPr>
          <a:lstStyle/>
          <a:p>
            <a:r>
              <a:rPr lang="en-IN" sz="2800" b="1" dirty="0" smtClean="0"/>
              <a:t>Testing Pages</a:t>
            </a:r>
            <a:endParaRPr lang="en-IN" sz="2800" b="1" dirty="0"/>
          </a:p>
        </p:txBody>
      </p:sp>
      <p:sp>
        <p:nvSpPr>
          <p:cNvPr id="2" name="TextBox 1"/>
          <p:cNvSpPr txBox="1"/>
          <p:nvPr/>
        </p:nvSpPr>
        <p:spPr>
          <a:xfrm>
            <a:off x="419330" y="1146540"/>
            <a:ext cx="1707006" cy="2031325"/>
          </a:xfrm>
          <a:prstGeom prst="rect">
            <a:avLst/>
          </a:prstGeom>
          <a:noFill/>
        </p:spPr>
        <p:txBody>
          <a:bodyPr wrap="none" rtlCol="0">
            <a:spAutoFit/>
          </a:bodyPr>
          <a:lstStyle/>
          <a:p>
            <a:pPr marL="285750" indent="-285750">
              <a:buFont typeface="Arial" panose="020B0604020202020204" pitchFamily="34" charset="0"/>
              <a:buChar char="•"/>
            </a:pPr>
            <a:r>
              <a:rPr lang="en-GB" sz="1400" dirty="0" smtClean="0"/>
              <a:t>Shop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Product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Accessories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Support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Profile Page</a:t>
            </a:r>
            <a:endParaRPr lang="en-IN" sz="1400" dirty="0"/>
          </a:p>
        </p:txBody>
      </p:sp>
      <p:sp>
        <p:nvSpPr>
          <p:cNvPr id="4" name="TextBox 3"/>
          <p:cNvSpPr txBox="1"/>
          <p:nvPr/>
        </p:nvSpPr>
        <p:spPr>
          <a:xfrm>
            <a:off x="3823855" y="1052454"/>
            <a:ext cx="2161309" cy="923330"/>
          </a:xfrm>
          <a:prstGeom prst="rect">
            <a:avLst/>
          </a:prstGeom>
          <a:noFill/>
        </p:spPr>
        <p:txBody>
          <a:bodyPr wrap="square" rtlCol="0">
            <a:spAutoFit/>
          </a:bodyPr>
          <a:lstStyle/>
          <a:p>
            <a:r>
              <a:rPr lang="en-GB" dirty="0" smtClean="0"/>
              <a:t>Responsive -   </a:t>
            </a:r>
            <a:br>
              <a:rPr lang="en-GB" dirty="0" smtClean="0"/>
            </a:br>
            <a:r>
              <a:rPr lang="en-GB" dirty="0" smtClean="0"/>
              <a:t/>
            </a:r>
            <a:br>
              <a:rPr lang="en-GB" dirty="0" smtClean="0"/>
            </a:br>
            <a:r>
              <a:rPr lang="en-GB" dirty="0" smtClean="0"/>
              <a:t>Not Responsive -  </a:t>
            </a:r>
            <a:endParaRPr lang="en-IN" dirty="0"/>
          </a:p>
        </p:txBody>
      </p:sp>
      <p:sp>
        <p:nvSpPr>
          <p:cNvPr id="5" name="Oval 4"/>
          <p:cNvSpPr/>
          <p:nvPr/>
        </p:nvSpPr>
        <p:spPr>
          <a:xfrm>
            <a:off x="5185587" y="1167322"/>
            <a:ext cx="207819" cy="2078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Oval 9"/>
          <p:cNvSpPr/>
          <p:nvPr/>
        </p:nvSpPr>
        <p:spPr>
          <a:xfrm>
            <a:off x="5565456" y="1693308"/>
            <a:ext cx="207819" cy="207818"/>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9901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19</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pic>
        <p:nvPicPr>
          <p:cNvPr id="3" name="Picture 2"/>
          <p:cNvPicPr>
            <a:picLocks noChangeAspect="1"/>
          </p:cNvPicPr>
          <p:nvPr/>
        </p:nvPicPr>
        <p:blipFill>
          <a:blip r:embed="rId2"/>
          <a:stretch>
            <a:fillRect/>
          </a:stretch>
        </p:blipFill>
        <p:spPr>
          <a:xfrm>
            <a:off x="322714" y="773084"/>
            <a:ext cx="6061462" cy="2286319"/>
          </a:xfrm>
          <a:prstGeom prst="rect">
            <a:avLst/>
          </a:prstGeom>
        </p:spPr>
      </p:pic>
      <p:pic>
        <p:nvPicPr>
          <p:cNvPr id="5" name="Picture 4"/>
          <p:cNvPicPr>
            <a:picLocks noChangeAspect="1"/>
          </p:cNvPicPr>
          <p:nvPr/>
        </p:nvPicPr>
        <p:blipFill>
          <a:blip r:embed="rId3"/>
          <a:stretch>
            <a:fillRect/>
          </a:stretch>
        </p:blipFill>
        <p:spPr>
          <a:xfrm>
            <a:off x="7663606" y="881632"/>
            <a:ext cx="4223592" cy="5743612"/>
          </a:xfrm>
          <a:prstGeom prst="rect">
            <a:avLst/>
          </a:prstGeom>
        </p:spPr>
      </p:pic>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pic>
        <p:nvPicPr>
          <p:cNvPr id="7" name="Picture 6"/>
          <p:cNvPicPr>
            <a:picLocks noChangeAspect="1"/>
          </p:cNvPicPr>
          <p:nvPr/>
        </p:nvPicPr>
        <p:blipFill>
          <a:blip r:embed="rId4"/>
          <a:stretch>
            <a:fillRect/>
          </a:stretch>
        </p:blipFill>
        <p:spPr>
          <a:xfrm>
            <a:off x="322714" y="3541222"/>
            <a:ext cx="3027315" cy="3316778"/>
          </a:xfrm>
          <a:prstGeom prst="rect">
            <a:avLst/>
          </a:prstGeom>
        </p:spPr>
      </p:pic>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9" name="TextBox 8"/>
          <p:cNvSpPr txBox="1"/>
          <p:nvPr/>
        </p:nvSpPr>
        <p:spPr>
          <a:xfrm>
            <a:off x="4921048" y="4580312"/>
            <a:ext cx="1441228" cy="369332"/>
          </a:xfrm>
          <a:prstGeom prst="rect">
            <a:avLst/>
          </a:prstGeom>
          <a:noFill/>
        </p:spPr>
        <p:txBody>
          <a:bodyPr wrap="none" rtlCol="0">
            <a:spAutoFit/>
          </a:bodyPr>
          <a:lstStyle/>
          <a:p>
            <a:r>
              <a:rPr lang="en-GB" b="1" dirty="0" smtClean="0"/>
              <a:t>Product Page</a:t>
            </a:r>
            <a:endParaRPr lang="en-IN" b="1" dirty="0"/>
          </a:p>
        </p:txBody>
      </p:sp>
    </p:spTree>
    <p:extLst>
      <p:ext uri="{BB962C8B-B14F-4D97-AF65-F5344CB8AC3E}">
        <p14:creationId xmlns:p14="http://schemas.microsoft.com/office/powerpoint/2010/main" val="1389325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Company initials and name grouped block">
            <a:extLst>
              <a:ext uri="{FF2B5EF4-FFF2-40B4-BE49-F238E27FC236}">
                <a16:creationId xmlns:a16="http://schemas.microsoft.com/office/drawing/2014/main" id="{91C1EA1C-1F3E-4109-905A-96F1DC0515BC}"/>
              </a:ext>
            </a:extLst>
          </p:cNvPr>
          <p:cNvGrpSpPr/>
          <p:nvPr/>
        </p:nvGrpSpPr>
        <p:grpSpPr>
          <a:xfrm>
            <a:off x="2955850" y="2855631"/>
            <a:ext cx="467309" cy="1118752"/>
            <a:chOff x="2955850" y="2902286"/>
            <a:chExt cx="467309" cy="1118752"/>
          </a:xfrm>
        </p:grpSpPr>
        <p:sp>
          <p:nvSpPr>
            <p:cNvPr id="7" name="TextBox 6">
              <a:extLst>
                <a:ext uri="{FF2B5EF4-FFF2-40B4-BE49-F238E27FC236}">
                  <a16:creationId xmlns:a16="http://schemas.microsoft.com/office/drawing/2014/main" id="{4835BE9C-E4C1-41B7-ACD8-7ABEC8DF5F24}"/>
                </a:ext>
              </a:extLst>
            </p:cNvPr>
            <p:cNvSpPr txBox="1"/>
            <p:nvPr/>
          </p:nvSpPr>
          <p:spPr>
            <a:xfrm>
              <a:off x="3238428" y="2902286"/>
              <a:ext cx="184731" cy="1015663"/>
            </a:xfrm>
            <a:prstGeom prst="rect">
              <a:avLst/>
            </a:prstGeom>
            <a:noFill/>
          </p:spPr>
          <p:txBody>
            <a:bodyPr wrap="none" rtlCol="0">
              <a:spAutoFit/>
            </a:bodyPr>
            <a:lstStyle/>
            <a:p>
              <a:endParaRPr lang="en-US" sz="6000" b="1" dirty="0">
                <a:latin typeface="Arial Black" panose="020B0A04020102020204" pitchFamily="34" charset="0"/>
              </a:endParaRPr>
            </a:p>
          </p:txBody>
        </p:sp>
        <p:sp>
          <p:nvSpPr>
            <p:cNvPr id="9" name="TextBox 8">
              <a:extLst>
                <a:ext uri="{FF2B5EF4-FFF2-40B4-BE49-F238E27FC236}">
                  <a16:creationId xmlns:a16="http://schemas.microsoft.com/office/drawing/2014/main" id="{64052DBB-CC72-4F59-92CE-00AB25EFF3F6}"/>
                </a:ext>
              </a:extLst>
            </p:cNvPr>
            <p:cNvSpPr txBox="1"/>
            <p:nvPr/>
          </p:nvSpPr>
          <p:spPr>
            <a:xfrm>
              <a:off x="2955850" y="3713261"/>
              <a:ext cx="184731" cy="307777"/>
            </a:xfrm>
            <a:prstGeom prst="rect">
              <a:avLst/>
            </a:prstGeom>
            <a:noFill/>
          </p:spPr>
          <p:txBody>
            <a:bodyPr wrap="none" rtlCol="0">
              <a:spAutoFit/>
            </a:bodyPr>
            <a:lstStyle/>
            <a:p>
              <a:endParaRPr lang="en-US" sz="1400" dirty="0">
                <a:latin typeface="Calibri Light" panose="020F0302020204030204" pitchFamily="34" charset="0"/>
                <a:cs typeface="Calibri Light" panose="020F0302020204030204" pitchFamily="34" charset="0"/>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033" y="1292629"/>
            <a:ext cx="10058400" cy="3771900"/>
          </a:xfrm>
          <a:prstGeom prst="rect">
            <a:avLst/>
          </a:prstGeom>
        </p:spPr>
      </p:pic>
    </p:spTree>
    <p:extLst>
      <p:ext uri="{BB962C8B-B14F-4D97-AF65-F5344CB8AC3E}">
        <p14:creationId xmlns:p14="http://schemas.microsoft.com/office/powerpoint/2010/main" val="4292661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20</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148146" y="814485"/>
            <a:ext cx="6834545" cy="2245237"/>
          </a:xfrm>
          <a:prstGeom prst="rect">
            <a:avLst/>
          </a:prstGeom>
        </p:spPr>
      </p:pic>
      <p:pic>
        <p:nvPicPr>
          <p:cNvPr id="4" name="Picture 3"/>
          <p:cNvPicPr>
            <a:picLocks noChangeAspect="1"/>
          </p:cNvPicPr>
          <p:nvPr/>
        </p:nvPicPr>
        <p:blipFill>
          <a:blip r:embed="rId3"/>
          <a:stretch>
            <a:fillRect/>
          </a:stretch>
        </p:blipFill>
        <p:spPr>
          <a:xfrm>
            <a:off x="235430" y="3590459"/>
            <a:ext cx="2565959" cy="3131015"/>
          </a:xfrm>
          <a:prstGeom prst="rect">
            <a:avLst/>
          </a:prstGeom>
        </p:spPr>
      </p:pic>
      <p:pic>
        <p:nvPicPr>
          <p:cNvPr id="9" name="Picture 8"/>
          <p:cNvPicPr>
            <a:picLocks noChangeAspect="1"/>
          </p:cNvPicPr>
          <p:nvPr/>
        </p:nvPicPr>
        <p:blipFill>
          <a:blip r:embed="rId4"/>
          <a:stretch>
            <a:fillRect/>
          </a:stretch>
        </p:blipFill>
        <p:spPr>
          <a:xfrm>
            <a:off x="7157259" y="814485"/>
            <a:ext cx="4977597" cy="5802446"/>
          </a:xfrm>
          <a:prstGeom prst="rect">
            <a:avLst/>
          </a:prstGeom>
        </p:spPr>
      </p:pic>
      <p:sp>
        <p:nvSpPr>
          <p:cNvPr id="15" name="TextBox 14"/>
          <p:cNvSpPr txBox="1"/>
          <p:nvPr/>
        </p:nvSpPr>
        <p:spPr>
          <a:xfrm>
            <a:off x="4393554" y="4015047"/>
            <a:ext cx="1171539" cy="369332"/>
          </a:xfrm>
          <a:prstGeom prst="rect">
            <a:avLst/>
          </a:prstGeom>
          <a:noFill/>
        </p:spPr>
        <p:txBody>
          <a:bodyPr wrap="none" rtlCol="0">
            <a:spAutoFit/>
          </a:bodyPr>
          <a:lstStyle/>
          <a:p>
            <a:r>
              <a:rPr lang="en-GB" b="1" dirty="0" smtClean="0"/>
              <a:t>Shop Page</a:t>
            </a:r>
            <a:endParaRPr lang="en-IN" b="1" dirty="0"/>
          </a:p>
        </p:txBody>
      </p:sp>
    </p:spTree>
    <p:extLst>
      <p:ext uri="{BB962C8B-B14F-4D97-AF65-F5344CB8AC3E}">
        <p14:creationId xmlns:p14="http://schemas.microsoft.com/office/powerpoint/2010/main" val="1469448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21</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83127" y="814485"/>
            <a:ext cx="7257012" cy="2245237"/>
          </a:xfrm>
          <a:prstGeom prst="rect">
            <a:avLst/>
          </a:prstGeom>
        </p:spPr>
      </p:pic>
      <p:pic>
        <p:nvPicPr>
          <p:cNvPr id="5" name="Picture 4"/>
          <p:cNvPicPr>
            <a:picLocks noChangeAspect="1"/>
          </p:cNvPicPr>
          <p:nvPr/>
        </p:nvPicPr>
        <p:blipFill>
          <a:blip r:embed="rId3"/>
          <a:stretch>
            <a:fillRect/>
          </a:stretch>
        </p:blipFill>
        <p:spPr>
          <a:xfrm>
            <a:off x="7387812" y="814485"/>
            <a:ext cx="4680618" cy="5541865"/>
          </a:xfrm>
          <a:prstGeom prst="rect">
            <a:avLst/>
          </a:prstGeom>
        </p:spPr>
      </p:pic>
      <p:pic>
        <p:nvPicPr>
          <p:cNvPr id="7" name="Picture 6"/>
          <p:cNvPicPr>
            <a:picLocks noChangeAspect="1"/>
          </p:cNvPicPr>
          <p:nvPr/>
        </p:nvPicPr>
        <p:blipFill>
          <a:blip r:embed="rId4"/>
          <a:stretch>
            <a:fillRect/>
          </a:stretch>
        </p:blipFill>
        <p:spPr>
          <a:xfrm>
            <a:off x="352387" y="3729448"/>
            <a:ext cx="2687946" cy="2809464"/>
          </a:xfrm>
          <a:prstGeom prst="rect">
            <a:avLst/>
          </a:prstGeom>
        </p:spPr>
      </p:pic>
      <p:sp>
        <p:nvSpPr>
          <p:cNvPr id="15" name="TextBox 14"/>
          <p:cNvSpPr txBox="1"/>
          <p:nvPr/>
        </p:nvSpPr>
        <p:spPr>
          <a:xfrm>
            <a:off x="4678529" y="4322617"/>
            <a:ext cx="1790298" cy="369332"/>
          </a:xfrm>
          <a:prstGeom prst="rect">
            <a:avLst/>
          </a:prstGeom>
          <a:noFill/>
        </p:spPr>
        <p:txBody>
          <a:bodyPr wrap="none" rtlCol="0">
            <a:spAutoFit/>
          </a:bodyPr>
          <a:lstStyle/>
          <a:p>
            <a:r>
              <a:rPr lang="en-GB" b="1" dirty="0" smtClean="0"/>
              <a:t>Accessories Page</a:t>
            </a:r>
            <a:endParaRPr lang="en-IN" b="1" dirty="0"/>
          </a:p>
        </p:txBody>
      </p:sp>
    </p:spTree>
    <p:extLst>
      <p:ext uri="{BB962C8B-B14F-4D97-AF65-F5344CB8AC3E}">
        <p14:creationId xmlns:p14="http://schemas.microsoft.com/office/powerpoint/2010/main" val="3794120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22</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148146" y="881632"/>
            <a:ext cx="7124721" cy="2178090"/>
          </a:xfrm>
          <a:prstGeom prst="rect">
            <a:avLst/>
          </a:prstGeom>
        </p:spPr>
      </p:pic>
      <p:pic>
        <p:nvPicPr>
          <p:cNvPr id="4" name="Picture 3"/>
          <p:cNvPicPr>
            <a:picLocks noChangeAspect="1"/>
          </p:cNvPicPr>
          <p:nvPr/>
        </p:nvPicPr>
        <p:blipFill>
          <a:blip r:embed="rId3"/>
          <a:stretch>
            <a:fillRect/>
          </a:stretch>
        </p:blipFill>
        <p:spPr>
          <a:xfrm>
            <a:off x="322714" y="3674537"/>
            <a:ext cx="2903262" cy="3046937"/>
          </a:xfrm>
          <a:prstGeom prst="rect">
            <a:avLst/>
          </a:prstGeom>
        </p:spPr>
      </p:pic>
      <p:pic>
        <p:nvPicPr>
          <p:cNvPr id="14" name="Picture 13"/>
          <p:cNvPicPr>
            <a:picLocks noChangeAspect="1"/>
          </p:cNvPicPr>
          <p:nvPr/>
        </p:nvPicPr>
        <p:blipFill>
          <a:blip r:embed="rId4"/>
          <a:stretch>
            <a:fillRect/>
          </a:stretch>
        </p:blipFill>
        <p:spPr>
          <a:xfrm>
            <a:off x="7316205" y="814484"/>
            <a:ext cx="4839375" cy="5611715"/>
          </a:xfrm>
          <a:prstGeom prst="rect">
            <a:avLst/>
          </a:prstGeom>
        </p:spPr>
      </p:pic>
      <p:sp>
        <p:nvSpPr>
          <p:cNvPr id="16" name="TextBox 15"/>
          <p:cNvSpPr txBox="1"/>
          <p:nvPr/>
        </p:nvSpPr>
        <p:spPr>
          <a:xfrm>
            <a:off x="4821296" y="4305992"/>
            <a:ext cx="1456874" cy="369332"/>
          </a:xfrm>
          <a:prstGeom prst="rect">
            <a:avLst/>
          </a:prstGeom>
          <a:noFill/>
        </p:spPr>
        <p:txBody>
          <a:bodyPr wrap="none" rtlCol="0">
            <a:spAutoFit/>
          </a:bodyPr>
          <a:lstStyle/>
          <a:p>
            <a:r>
              <a:rPr lang="en-GB" b="1" dirty="0" smtClean="0"/>
              <a:t>Support Page</a:t>
            </a:r>
            <a:endParaRPr lang="en-IN" b="1" dirty="0"/>
          </a:p>
        </p:txBody>
      </p:sp>
    </p:spTree>
    <p:extLst>
      <p:ext uri="{BB962C8B-B14F-4D97-AF65-F5344CB8AC3E}">
        <p14:creationId xmlns:p14="http://schemas.microsoft.com/office/powerpoint/2010/main" val="527744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23</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389468" y="783874"/>
            <a:ext cx="6747933" cy="2275848"/>
          </a:xfrm>
          <a:prstGeom prst="rect">
            <a:avLst/>
          </a:prstGeom>
        </p:spPr>
      </p:pic>
      <p:pic>
        <p:nvPicPr>
          <p:cNvPr id="5" name="Picture 4"/>
          <p:cNvPicPr>
            <a:picLocks noChangeAspect="1"/>
          </p:cNvPicPr>
          <p:nvPr/>
        </p:nvPicPr>
        <p:blipFill>
          <a:blip r:embed="rId3"/>
          <a:stretch>
            <a:fillRect/>
          </a:stretch>
        </p:blipFill>
        <p:spPr>
          <a:xfrm>
            <a:off x="7137401" y="814484"/>
            <a:ext cx="4810796" cy="5747183"/>
          </a:xfrm>
          <a:prstGeom prst="rect">
            <a:avLst/>
          </a:prstGeom>
        </p:spPr>
      </p:pic>
      <p:pic>
        <p:nvPicPr>
          <p:cNvPr id="7" name="Picture 6"/>
          <p:cNvPicPr>
            <a:picLocks noChangeAspect="1"/>
          </p:cNvPicPr>
          <p:nvPr/>
        </p:nvPicPr>
        <p:blipFill>
          <a:blip r:embed="rId4"/>
          <a:stretch>
            <a:fillRect/>
          </a:stretch>
        </p:blipFill>
        <p:spPr>
          <a:xfrm>
            <a:off x="389468" y="3582942"/>
            <a:ext cx="2427380" cy="3144490"/>
          </a:xfrm>
          <a:prstGeom prst="rect">
            <a:avLst/>
          </a:prstGeom>
        </p:spPr>
      </p:pic>
      <p:sp>
        <p:nvSpPr>
          <p:cNvPr id="15" name="TextBox 14"/>
          <p:cNvSpPr txBox="1"/>
          <p:nvPr/>
        </p:nvSpPr>
        <p:spPr>
          <a:xfrm>
            <a:off x="4596851" y="4256696"/>
            <a:ext cx="1319400" cy="369332"/>
          </a:xfrm>
          <a:prstGeom prst="rect">
            <a:avLst/>
          </a:prstGeom>
          <a:noFill/>
        </p:spPr>
        <p:txBody>
          <a:bodyPr wrap="none" rtlCol="0">
            <a:spAutoFit/>
          </a:bodyPr>
          <a:lstStyle/>
          <a:p>
            <a:r>
              <a:rPr lang="en-GB" b="1" dirty="0" smtClean="0"/>
              <a:t>Profile Page</a:t>
            </a:r>
            <a:endParaRPr lang="en-IN" b="1" dirty="0"/>
          </a:p>
        </p:txBody>
      </p:sp>
    </p:spTree>
    <p:extLst>
      <p:ext uri="{BB962C8B-B14F-4D97-AF65-F5344CB8AC3E}">
        <p14:creationId xmlns:p14="http://schemas.microsoft.com/office/powerpoint/2010/main" val="3546387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24</a:t>
            </a:fld>
            <a:endParaRPr lang="en-US" dirty="0"/>
          </a:p>
        </p:txBody>
      </p:sp>
      <p:sp>
        <p:nvSpPr>
          <p:cNvPr id="2" name="TextBox 1"/>
          <p:cNvSpPr txBox="1"/>
          <p:nvPr/>
        </p:nvSpPr>
        <p:spPr>
          <a:xfrm>
            <a:off x="224444" y="133003"/>
            <a:ext cx="6728701" cy="1200329"/>
          </a:xfrm>
          <a:prstGeom prst="rect">
            <a:avLst/>
          </a:prstGeom>
          <a:noFill/>
        </p:spPr>
        <p:txBody>
          <a:bodyPr wrap="none" rtlCol="0">
            <a:spAutoFit/>
          </a:bodyPr>
          <a:lstStyle/>
          <a:p>
            <a:r>
              <a:rPr lang="en-GB" b="1" dirty="0" smtClean="0"/>
              <a:t>Identify common website design mistakes to avoid, such as cluttered</a:t>
            </a:r>
          </a:p>
          <a:p>
            <a:r>
              <a:rPr lang="en-GB" b="1" dirty="0" smtClean="0"/>
              <a:t>Layouts and slow responsiveness times.</a:t>
            </a:r>
          </a:p>
          <a:p>
            <a:endParaRPr lang="en-GB" dirty="0"/>
          </a:p>
          <a:p>
            <a:r>
              <a:rPr lang="en-GB" dirty="0" smtClean="0"/>
              <a:t>(List at-least 3 to 5 suggestions):</a:t>
            </a:r>
            <a:endParaRPr lang="en-IN" dirty="0"/>
          </a:p>
        </p:txBody>
      </p:sp>
    </p:spTree>
    <p:extLst>
      <p:ext uri="{BB962C8B-B14F-4D97-AF65-F5344CB8AC3E}">
        <p14:creationId xmlns:p14="http://schemas.microsoft.com/office/powerpoint/2010/main" val="2969636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25</a:t>
            </a:fld>
            <a:endParaRPr lang="en-US" dirty="0"/>
          </a:p>
        </p:txBody>
      </p:sp>
      <p:pic>
        <p:nvPicPr>
          <p:cNvPr id="3" name="Picture 2"/>
          <p:cNvPicPr>
            <a:picLocks noChangeAspect="1"/>
          </p:cNvPicPr>
          <p:nvPr/>
        </p:nvPicPr>
        <p:blipFill>
          <a:blip r:embed="rId2"/>
          <a:stretch>
            <a:fillRect/>
          </a:stretch>
        </p:blipFill>
        <p:spPr>
          <a:xfrm>
            <a:off x="262546" y="606828"/>
            <a:ext cx="5797970" cy="2759827"/>
          </a:xfrm>
          <a:prstGeom prst="rect">
            <a:avLst/>
          </a:prstGeom>
        </p:spPr>
      </p:pic>
      <p:sp>
        <p:nvSpPr>
          <p:cNvPr id="4" name="TextBox 3"/>
          <p:cNvSpPr txBox="1"/>
          <p:nvPr/>
        </p:nvSpPr>
        <p:spPr>
          <a:xfrm>
            <a:off x="328511" y="166255"/>
            <a:ext cx="2833020" cy="369332"/>
          </a:xfrm>
          <a:prstGeom prst="rect">
            <a:avLst/>
          </a:prstGeom>
          <a:noFill/>
        </p:spPr>
        <p:txBody>
          <a:bodyPr wrap="none" rtlCol="0">
            <a:spAutoFit/>
          </a:bodyPr>
          <a:lstStyle/>
          <a:p>
            <a:r>
              <a:rPr lang="en-GB" dirty="0" smtClean="0"/>
              <a:t>1. Optimized Loading Issues:</a:t>
            </a:r>
            <a:endParaRPr lang="en-IN" dirty="0"/>
          </a:p>
        </p:txBody>
      </p:sp>
      <p:pic>
        <p:nvPicPr>
          <p:cNvPr id="6" name="Picture 5"/>
          <p:cNvPicPr>
            <a:picLocks noChangeAspect="1"/>
          </p:cNvPicPr>
          <p:nvPr/>
        </p:nvPicPr>
        <p:blipFill>
          <a:blip r:embed="rId3"/>
          <a:stretch>
            <a:fillRect/>
          </a:stretch>
        </p:blipFill>
        <p:spPr>
          <a:xfrm>
            <a:off x="6375862" y="606828"/>
            <a:ext cx="5724698" cy="2759827"/>
          </a:xfrm>
          <a:prstGeom prst="rect">
            <a:avLst/>
          </a:prstGeom>
        </p:spPr>
      </p:pic>
      <p:sp>
        <p:nvSpPr>
          <p:cNvPr id="7" name="TextBox 6"/>
          <p:cNvSpPr txBox="1"/>
          <p:nvPr/>
        </p:nvSpPr>
        <p:spPr>
          <a:xfrm>
            <a:off x="573579" y="3582154"/>
            <a:ext cx="9848465" cy="3139321"/>
          </a:xfrm>
          <a:prstGeom prst="rect">
            <a:avLst/>
          </a:prstGeom>
          <a:noFill/>
        </p:spPr>
        <p:txBody>
          <a:bodyPr wrap="none" rtlCol="0">
            <a:spAutoFit/>
          </a:bodyPr>
          <a:lstStyle/>
          <a:p>
            <a:r>
              <a:rPr lang="en-GB" b="1" dirty="0" smtClean="0"/>
              <a:t>Issue:</a:t>
            </a:r>
          </a:p>
          <a:p>
            <a:endParaRPr lang="en-GB" dirty="0"/>
          </a:p>
          <a:p>
            <a:pPr marL="285750" indent="-285750">
              <a:buFont typeface="Arial" panose="020B0604020202020204" pitchFamily="34" charset="0"/>
              <a:buChar char="•"/>
            </a:pPr>
            <a:r>
              <a:rPr lang="en-GB" dirty="0"/>
              <a:t>The website’s performance score is very low, indicating slow loading times and poor </a:t>
            </a:r>
            <a:r>
              <a:rPr lang="en-GB" dirty="0" smtClean="0"/>
              <a:t>responsiveness.</a:t>
            </a:r>
          </a:p>
          <a:p>
            <a:pPr marL="285750" indent="-285750">
              <a:buFont typeface="Arial" panose="020B0604020202020204" pitchFamily="34" charset="0"/>
              <a:buChar char="•"/>
            </a:pPr>
            <a:endParaRPr lang="en-GB" dirty="0"/>
          </a:p>
          <a:p>
            <a:r>
              <a:rPr lang="en-GB" b="1" dirty="0" smtClean="0"/>
              <a:t>Solution:</a:t>
            </a:r>
          </a:p>
          <a:p>
            <a:endParaRPr lang="en-GB" dirty="0"/>
          </a:p>
          <a:p>
            <a:pPr marL="285750" indent="-285750">
              <a:buFont typeface="Arial" panose="020B0604020202020204" pitchFamily="34" charset="0"/>
              <a:buChar char="•"/>
            </a:pPr>
            <a:r>
              <a:rPr lang="en-GB" dirty="0"/>
              <a:t>Compress and resize images to reduce load times</a:t>
            </a:r>
            <a:r>
              <a:rPr lang="en-GB" dirty="0" smtClean="0"/>
              <a:t>.</a:t>
            </a:r>
          </a:p>
          <a:p>
            <a:pPr marL="285750" indent="-285750">
              <a:buFont typeface="Arial" panose="020B0604020202020204" pitchFamily="34" charset="0"/>
              <a:buChar char="•"/>
            </a:pPr>
            <a:r>
              <a:rPr lang="en-GB" dirty="0"/>
              <a:t>Store static files in the user’s browser cache to reduce server load</a:t>
            </a:r>
            <a:r>
              <a:rPr lang="en-GB" dirty="0" smtClean="0"/>
              <a:t>.</a:t>
            </a:r>
          </a:p>
          <a:p>
            <a:pPr marL="285750" indent="-285750">
              <a:buFont typeface="Arial" panose="020B0604020202020204" pitchFamily="34" charset="0"/>
              <a:buChar char="•"/>
            </a:pPr>
            <a:r>
              <a:rPr lang="en-GB" dirty="0"/>
              <a:t>Remove unnecessary characters from CSS and JavaScript files to reduce their size</a:t>
            </a:r>
            <a:r>
              <a:rPr lang="en-GB" dirty="0" smtClean="0"/>
              <a:t>.</a:t>
            </a:r>
          </a:p>
          <a:p>
            <a:pPr marL="285750" indent="-285750">
              <a:buFont typeface="Arial" panose="020B0604020202020204" pitchFamily="34" charset="0"/>
              <a:buChar char="•"/>
            </a:pPr>
            <a:r>
              <a:rPr lang="en-GB" dirty="0"/>
              <a:t>Deactivate and delete plugins that are not essential to improve site speed.</a:t>
            </a:r>
          </a:p>
          <a:p>
            <a:endParaRPr lang="en-IN" dirty="0"/>
          </a:p>
        </p:txBody>
      </p:sp>
    </p:spTree>
    <p:extLst>
      <p:ext uri="{BB962C8B-B14F-4D97-AF65-F5344CB8AC3E}">
        <p14:creationId xmlns:p14="http://schemas.microsoft.com/office/powerpoint/2010/main" val="3343755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26</a:t>
            </a:fld>
            <a:endParaRPr lang="en-US" dirty="0"/>
          </a:p>
        </p:txBody>
      </p:sp>
      <p:sp>
        <p:nvSpPr>
          <p:cNvPr id="4" name="TextBox 3"/>
          <p:cNvSpPr txBox="1"/>
          <p:nvPr/>
        </p:nvSpPr>
        <p:spPr>
          <a:xfrm>
            <a:off x="328511" y="166255"/>
            <a:ext cx="4582408" cy="369332"/>
          </a:xfrm>
          <a:prstGeom prst="rect">
            <a:avLst/>
          </a:prstGeom>
          <a:noFill/>
        </p:spPr>
        <p:txBody>
          <a:bodyPr wrap="none" rtlCol="0">
            <a:spAutoFit/>
          </a:bodyPr>
          <a:lstStyle/>
          <a:p>
            <a:r>
              <a:rPr lang="en-GB" b="1" dirty="0"/>
              <a:t>2</a:t>
            </a:r>
            <a:r>
              <a:rPr lang="en-GB" b="1" dirty="0" smtClean="0"/>
              <a:t>. </a:t>
            </a:r>
            <a:r>
              <a:rPr lang="en-GB" b="1" dirty="0"/>
              <a:t>The checkout process takes too much time </a:t>
            </a:r>
            <a:r>
              <a:rPr lang="en-GB" b="1" dirty="0" smtClean="0"/>
              <a:t>:</a:t>
            </a:r>
            <a:endParaRPr lang="en-IN" b="1" dirty="0"/>
          </a:p>
        </p:txBody>
      </p:sp>
      <p:sp>
        <p:nvSpPr>
          <p:cNvPr id="7" name="TextBox 6"/>
          <p:cNvSpPr txBox="1"/>
          <p:nvPr/>
        </p:nvSpPr>
        <p:spPr>
          <a:xfrm>
            <a:off x="407325" y="3640975"/>
            <a:ext cx="8360046" cy="2862322"/>
          </a:xfrm>
          <a:prstGeom prst="rect">
            <a:avLst/>
          </a:prstGeom>
          <a:noFill/>
        </p:spPr>
        <p:txBody>
          <a:bodyPr wrap="none" rtlCol="0">
            <a:spAutoFit/>
          </a:bodyPr>
          <a:lstStyle/>
          <a:p>
            <a:r>
              <a:rPr lang="en-GB" b="1" dirty="0" smtClean="0"/>
              <a:t>Issue:</a:t>
            </a:r>
          </a:p>
          <a:p>
            <a:endParaRPr lang="en-GB" dirty="0"/>
          </a:p>
          <a:p>
            <a:r>
              <a:rPr lang="en-GB" dirty="0"/>
              <a:t>The process to add items to the cart is taking too </a:t>
            </a:r>
            <a:r>
              <a:rPr lang="en-GB" dirty="0" smtClean="0"/>
              <a:t>long. </a:t>
            </a:r>
          </a:p>
          <a:p>
            <a:endParaRPr lang="en-GB" b="1" dirty="0"/>
          </a:p>
          <a:p>
            <a:r>
              <a:rPr lang="en-GB" b="1" dirty="0" smtClean="0"/>
              <a:t>Solution:</a:t>
            </a:r>
          </a:p>
          <a:p>
            <a:endParaRPr lang="en-GB" dirty="0" smtClean="0"/>
          </a:p>
          <a:p>
            <a:pPr marL="285750" indent="-285750">
              <a:buFont typeface="Arial" panose="020B0604020202020204" pitchFamily="34" charset="0"/>
              <a:buChar char="•"/>
            </a:pPr>
            <a:r>
              <a:rPr lang="en-GB" dirty="0"/>
              <a:t>Minimize the number of pages or actions required to complete the purchase</a:t>
            </a:r>
            <a:r>
              <a:rPr lang="en-GB" dirty="0" smtClean="0"/>
              <a:t>.</a:t>
            </a:r>
          </a:p>
          <a:p>
            <a:pPr marL="285750" indent="-285750">
              <a:buFont typeface="Arial" panose="020B0604020202020204" pitchFamily="34" charset="0"/>
              <a:buChar char="•"/>
            </a:pPr>
            <a:r>
              <a:rPr lang="en-GB" dirty="0"/>
              <a:t>Only ask for essential information to complete the purchase</a:t>
            </a:r>
            <a:r>
              <a:rPr lang="en-GB" dirty="0" smtClean="0"/>
              <a:t>.</a:t>
            </a:r>
          </a:p>
          <a:p>
            <a:pPr marL="285750" indent="-285750">
              <a:buFont typeface="Arial" panose="020B0604020202020204" pitchFamily="34" charset="0"/>
              <a:buChar char="•"/>
            </a:pPr>
            <a:r>
              <a:rPr lang="en-GB" dirty="0"/>
              <a:t>Show a progress bar to inform users how many steps are left</a:t>
            </a:r>
            <a:r>
              <a:rPr lang="en-GB" dirty="0" smtClean="0"/>
              <a:t>.</a:t>
            </a:r>
          </a:p>
          <a:p>
            <a:pPr marL="285750" indent="-285750">
              <a:buFont typeface="Arial" panose="020B0604020202020204" pitchFamily="34" charset="0"/>
              <a:buChar char="•"/>
            </a:pPr>
            <a:r>
              <a:rPr lang="en-GB" dirty="0"/>
              <a:t>Collect and </a:t>
            </a:r>
            <a:r>
              <a:rPr lang="en-GB" dirty="0" err="1"/>
              <a:t>analyze</a:t>
            </a:r>
            <a:r>
              <a:rPr lang="en-GB" dirty="0"/>
              <a:t> user feedback to identify pain points and areas for improvement</a:t>
            </a:r>
          </a:p>
        </p:txBody>
      </p:sp>
      <p:pic>
        <p:nvPicPr>
          <p:cNvPr id="2" name="Picture 1"/>
          <p:cNvPicPr>
            <a:picLocks noChangeAspect="1"/>
          </p:cNvPicPr>
          <p:nvPr/>
        </p:nvPicPr>
        <p:blipFill>
          <a:blip r:embed="rId2"/>
          <a:stretch>
            <a:fillRect/>
          </a:stretch>
        </p:blipFill>
        <p:spPr>
          <a:xfrm>
            <a:off x="328511" y="535587"/>
            <a:ext cx="2165307" cy="3046567"/>
          </a:xfrm>
          <a:prstGeom prst="rect">
            <a:avLst/>
          </a:prstGeom>
        </p:spPr>
      </p:pic>
      <p:pic>
        <p:nvPicPr>
          <p:cNvPr id="5" name="Picture 4"/>
          <p:cNvPicPr>
            <a:picLocks noChangeAspect="1"/>
          </p:cNvPicPr>
          <p:nvPr/>
        </p:nvPicPr>
        <p:blipFill>
          <a:blip r:embed="rId3"/>
          <a:stretch>
            <a:fillRect/>
          </a:stretch>
        </p:blipFill>
        <p:spPr>
          <a:xfrm>
            <a:off x="2493818" y="535587"/>
            <a:ext cx="2560320" cy="3046567"/>
          </a:xfrm>
          <a:prstGeom prst="rect">
            <a:avLst/>
          </a:prstGeom>
        </p:spPr>
      </p:pic>
      <p:pic>
        <p:nvPicPr>
          <p:cNvPr id="8" name="Picture 7"/>
          <p:cNvPicPr>
            <a:picLocks noChangeAspect="1"/>
          </p:cNvPicPr>
          <p:nvPr/>
        </p:nvPicPr>
        <p:blipFill>
          <a:blip r:embed="rId4"/>
          <a:stretch>
            <a:fillRect/>
          </a:stretch>
        </p:blipFill>
        <p:spPr>
          <a:xfrm>
            <a:off x="5155988" y="535588"/>
            <a:ext cx="4644718" cy="3105387"/>
          </a:xfrm>
          <a:prstGeom prst="rect">
            <a:avLst/>
          </a:prstGeom>
        </p:spPr>
      </p:pic>
      <p:pic>
        <p:nvPicPr>
          <p:cNvPr id="9" name="Picture 8"/>
          <p:cNvPicPr>
            <a:picLocks noChangeAspect="1"/>
          </p:cNvPicPr>
          <p:nvPr/>
        </p:nvPicPr>
        <p:blipFill>
          <a:blip r:embed="rId5"/>
          <a:stretch>
            <a:fillRect/>
          </a:stretch>
        </p:blipFill>
        <p:spPr>
          <a:xfrm>
            <a:off x="9902556" y="535587"/>
            <a:ext cx="2265786" cy="3105388"/>
          </a:xfrm>
          <a:prstGeom prst="rect">
            <a:avLst/>
          </a:prstGeom>
        </p:spPr>
      </p:pic>
    </p:spTree>
    <p:extLst>
      <p:ext uri="{BB962C8B-B14F-4D97-AF65-F5344CB8AC3E}">
        <p14:creationId xmlns:p14="http://schemas.microsoft.com/office/powerpoint/2010/main" val="675463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27</a:t>
            </a:fld>
            <a:endParaRPr lang="en-US" dirty="0"/>
          </a:p>
        </p:txBody>
      </p:sp>
      <p:sp>
        <p:nvSpPr>
          <p:cNvPr id="4" name="TextBox 3"/>
          <p:cNvSpPr txBox="1"/>
          <p:nvPr/>
        </p:nvSpPr>
        <p:spPr>
          <a:xfrm>
            <a:off x="328511" y="166255"/>
            <a:ext cx="8366714" cy="369332"/>
          </a:xfrm>
          <a:prstGeom prst="rect">
            <a:avLst/>
          </a:prstGeom>
          <a:noFill/>
        </p:spPr>
        <p:txBody>
          <a:bodyPr wrap="none" rtlCol="0">
            <a:spAutoFit/>
          </a:bodyPr>
          <a:lstStyle/>
          <a:p>
            <a:r>
              <a:rPr lang="en-GB" b="1" dirty="0" smtClean="0"/>
              <a:t>3. The </a:t>
            </a:r>
            <a:r>
              <a:rPr lang="en-GB" b="1" dirty="0"/>
              <a:t>support services on the webpage require users to log in via a Samsung account </a:t>
            </a:r>
            <a:endParaRPr lang="en-IN" b="1" dirty="0"/>
          </a:p>
        </p:txBody>
      </p:sp>
      <p:sp>
        <p:nvSpPr>
          <p:cNvPr id="7" name="TextBox 6"/>
          <p:cNvSpPr txBox="1"/>
          <p:nvPr/>
        </p:nvSpPr>
        <p:spPr>
          <a:xfrm>
            <a:off x="407325" y="3640975"/>
            <a:ext cx="11720944" cy="2862322"/>
          </a:xfrm>
          <a:prstGeom prst="rect">
            <a:avLst/>
          </a:prstGeom>
          <a:noFill/>
        </p:spPr>
        <p:txBody>
          <a:bodyPr wrap="square" rtlCol="0">
            <a:spAutoFit/>
          </a:bodyPr>
          <a:lstStyle/>
          <a:p>
            <a:r>
              <a:rPr lang="en-GB" b="1" dirty="0" smtClean="0"/>
              <a:t>Issue:</a:t>
            </a:r>
          </a:p>
          <a:p>
            <a:endParaRPr lang="en-GB" sz="1400" dirty="0"/>
          </a:p>
          <a:p>
            <a:r>
              <a:rPr lang="en-GB" sz="1400" dirty="0"/>
              <a:t>The support services on the webpage require users to log in via a Samsung </a:t>
            </a:r>
            <a:r>
              <a:rPr lang="en-GB" sz="1400" dirty="0" smtClean="0"/>
              <a:t>account.</a:t>
            </a:r>
            <a:r>
              <a:rPr lang="en-GB" sz="1400" dirty="0"/>
              <a:t> </a:t>
            </a:r>
            <a:r>
              <a:rPr lang="en-GB" sz="1400" dirty="0" smtClean="0"/>
              <a:t> </a:t>
            </a:r>
          </a:p>
          <a:p>
            <a:endParaRPr lang="en-GB" b="1" dirty="0"/>
          </a:p>
          <a:p>
            <a:r>
              <a:rPr lang="en-GB" b="1" dirty="0" smtClean="0"/>
              <a:t>Solution:</a:t>
            </a:r>
          </a:p>
          <a:p>
            <a:endParaRPr lang="en-GB" sz="1400" dirty="0" smtClean="0"/>
          </a:p>
          <a:p>
            <a:pPr marL="285750" indent="-285750">
              <a:buFont typeface="Arial" panose="020B0604020202020204" pitchFamily="34" charset="0"/>
              <a:buChar char="•"/>
            </a:pPr>
            <a:r>
              <a:rPr lang="en-GB" sz="1400" dirty="0"/>
              <a:t>Allow users to access support services without requiring a Samsung account. This can be done by providing a guest login option</a:t>
            </a:r>
            <a:r>
              <a:rPr lang="en-GB" sz="1400" dirty="0" smtClean="0"/>
              <a: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For users who choose to log in with a Samsung account, streamline the login process to make it quick and easy</a:t>
            </a:r>
            <a:r>
              <a:rPr lang="en-GB" sz="1400" dirty="0" smtClean="0"/>
              <a: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Inform users about the benefits of logging in with a Samsung account, such as personalized support and faster service, while still offering the guest access option.</a:t>
            </a:r>
            <a:endParaRPr lang="en-GB" sz="1400" dirty="0" smtClean="0"/>
          </a:p>
        </p:txBody>
      </p:sp>
      <p:pic>
        <p:nvPicPr>
          <p:cNvPr id="3" name="Picture 2"/>
          <p:cNvPicPr>
            <a:picLocks noChangeAspect="1"/>
          </p:cNvPicPr>
          <p:nvPr/>
        </p:nvPicPr>
        <p:blipFill>
          <a:blip r:embed="rId2"/>
          <a:stretch>
            <a:fillRect/>
          </a:stretch>
        </p:blipFill>
        <p:spPr>
          <a:xfrm>
            <a:off x="237066" y="535588"/>
            <a:ext cx="7967596" cy="3105388"/>
          </a:xfrm>
          <a:prstGeom prst="rect">
            <a:avLst/>
          </a:prstGeom>
        </p:spPr>
      </p:pic>
      <p:pic>
        <p:nvPicPr>
          <p:cNvPr id="6" name="Picture 5"/>
          <p:cNvPicPr>
            <a:picLocks noChangeAspect="1"/>
          </p:cNvPicPr>
          <p:nvPr/>
        </p:nvPicPr>
        <p:blipFill>
          <a:blip r:embed="rId3"/>
          <a:stretch>
            <a:fillRect/>
          </a:stretch>
        </p:blipFill>
        <p:spPr>
          <a:xfrm>
            <a:off x="8287789" y="638369"/>
            <a:ext cx="3422504" cy="3002605"/>
          </a:xfrm>
          <a:prstGeom prst="rect">
            <a:avLst/>
          </a:prstGeom>
        </p:spPr>
      </p:pic>
    </p:spTree>
    <p:extLst>
      <p:ext uri="{BB962C8B-B14F-4D97-AF65-F5344CB8AC3E}">
        <p14:creationId xmlns:p14="http://schemas.microsoft.com/office/powerpoint/2010/main" val="1793867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28</a:t>
            </a:fld>
            <a:endParaRPr lang="en-US" dirty="0"/>
          </a:p>
        </p:txBody>
      </p:sp>
      <p:sp>
        <p:nvSpPr>
          <p:cNvPr id="4" name="TextBox 3"/>
          <p:cNvSpPr txBox="1"/>
          <p:nvPr/>
        </p:nvSpPr>
        <p:spPr>
          <a:xfrm>
            <a:off x="328511" y="166255"/>
            <a:ext cx="10289548" cy="400110"/>
          </a:xfrm>
          <a:prstGeom prst="rect">
            <a:avLst/>
          </a:prstGeom>
          <a:noFill/>
        </p:spPr>
        <p:txBody>
          <a:bodyPr wrap="none" rtlCol="0">
            <a:spAutoFit/>
          </a:bodyPr>
          <a:lstStyle/>
          <a:p>
            <a:r>
              <a:rPr lang="en-GB" sz="2000" b="1" dirty="0" smtClean="0"/>
              <a:t>Provide a list of best practices for creating visually appealing and user-friendly website designs:</a:t>
            </a:r>
            <a:endParaRPr lang="en-IN" sz="2000" b="1" dirty="0"/>
          </a:p>
        </p:txBody>
      </p:sp>
      <p:sp>
        <p:nvSpPr>
          <p:cNvPr id="7" name="TextBox 6"/>
          <p:cNvSpPr txBox="1"/>
          <p:nvPr/>
        </p:nvSpPr>
        <p:spPr>
          <a:xfrm>
            <a:off x="328511" y="864524"/>
            <a:ext cx="11720944" cy="4062651"/>
          </a:xfrm>
          <a:prstGeom prst="rect">
            <a:avLst/>
          </a:prstGeom>
          <a:noFill/>
        </p:spPr>
        <p:txBody>
          <a:bodyPr wrap="square" rtlCol="0">
            <a:spAutoFit/>
          </a:bodyPr>
          <a:lstStyle/>
          <a:p>
            <a:pPr marL="285750" indent="-285750">
              <a:buFont typeface="Arial" panose="020B0604020202020204" pitchFamily="34" charset="0"/>
              <a:buChar char="•"/>
            </a:pPr>
            <a:r>
              <a:rPr lang="en-GB" b="1" dirty="0"/>
              <a:t>Clean and Simple Layout</a:t>
            </a:r>
            <a:r>
              <a:rPr lang="en-GB" dirty="0"/>
              <a:t>: Use a clean and simple layout to make navigation intuitive. Avoid clutter and ensure that important elements are easily accessible</a:t>
            </a:r>
            <a:r>
              <a:rPr lang="en-GB"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Responsive Design</a:t>
            </a:r>
            <a:r>
              <a:rPr lang="en-GB" dirty="0"/>
              <a:t>: Ensure your website is responsive, meaning it looks and functions well on all devices, including desktops, tablets, and smartphones</a:t>
            </a:r>
            <a:r>
              <a:rPr lang="en-GB"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Consistent Branding</a:t>
            </a:r>
            <a:r>
              <a:rPr lang="en-GB" dirty="0"/>
              <a:t>: Maintain consistent branding throughout the site with a cohesive </a:t>
            </a:r>
            <a:r>
              <a:rPr lang="en-GB" dirty="0" err="1"/>
              <a:t>color</a:t>
            </a:r>
            <a:r>
              <a:rPr lang="en-GB" dirty="0"/>
              <a:t> scheme, typography, and imagery that align with your brand identity</a:t>
            </a:r>
            <a:r>
              <a:rPr lang="en-GB"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Fast Loading Times</a:t>
            </a:r>
            <a:r>
              <a:rPr lang="en-GB" dirty="0"/>
              <a:t>: Optimize images and other media to ensure fast loading times. A slow website can frustrate users and lead to higher bounce rates</a:t>
            </a:r>
            <a:r>
              <a:rPr lang="en-GB"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Accessible Design</a:t>
            </a:r>
            <a:r>
              <a:rPr lang="en-GB" dirty="0"/>
              <a:t>: Design with accessibility in mind by using alt text for images, ensuring sufficient </a:t>
            </a:r>
            <a:r>
              <a:rPr lang="en-GB" dirty="0" err="1"/>
              <a:t>color</a:t>
            </a:r>
            <a:r>
              <a:rPr lang="en-GB" dirty="0"/>
              <a:t> contrast, and providing keyboard navigation options to make your site usable for everyone, including those with disabilities</a:t>
            </a:r>
            <a:r>
              <a:rPr lang="en-GB" sz="2400" dirty="0"/>
              <a:t>.</a:t>
            </a:r>
          </a:p>
        </p:txBody>
      </p:sp>
    </p:spTree>
    <p:extLst>
      <p:ext uri="{BB962C8B-B14F-4D97-AF65-F5344CB8AC3E}">
        <p14:creationId xmlns:p14="http://schemas.microsoft.com/office/powerpoint/2010/main" val="2057856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29</a:t>
            </a:fld>
            <a:endParaRPr lang="en-US" dirty="0"/>
          </a:p>
        </p:txBody>
      </p:sp>
      <p:sp>
        <p:nvSpPr>
          <p:cNvPr id="2" name="TextBox 1"/>
          <p:cNvSpPr txBox="1"/>
          <p:nvPr/>
        </p:nvSpPr>
        <p:spPr>
          <a:xfrm>
            <a:off x="5208173" y="2859365"/>
            <a:ext cx="1420132" cy="369332"/>
          </a:xfrm>
          <a:prstGeom prst="rect">
            <a:avLst/>
          </a:prstGeom>
          <a:noFill/>
        </p:spPr>
        <p:txBody>
          <a:bodyPr wrap="none" rtlCol="0">
            <a:spAutoFit/>
          </a:bodyPr>
          <a:lstStyle/>
          <a:p>
            <a:r>
              <a:rPr lang="en-IN" dirty="0" smtClean="0">
                <a:hlinkClick r:id="rId2"/>
              </a:rPr>
              <a:t>Landing Page</a:t>
            </a:r>
            <a:endParaRPr lang="en-IN" dirty="0"/>
          </a:p>
        </p:txBody>
      </p:sp>
    </p:spTree>
    <p:extLst>
      <p:ext uri="{BB962C8B-B14F-4D97-AF65-F5344CB8AC3E}">
        <p14:creationId xmlns:p14="http://schemas.microsoft.com/office/powerpoint/2010/main" val="213151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464876" y="0"/>
            <a:ext cx="7342622" cy="1215566"/>
          </a:xfrm>
        </p:spPr>
        <p:txBody>
          <a:bodyPr/>
          <a:lstStyle/>
          <a:p>
            <a:r>
              <a:rPr lang="en-US" dirty="0"/>
              <a:t>About </a:t>
            </a:r>
            <a:r>
              <a:rPr lang="en-US" b="0" dirty="0"/>
              <a:t>Us</a:t>
            </a:r>
          </a:p>
        </p:txBody>
      </p:sp>
      <p:sp>
        <p:nvSpPr>
          <p:cNvPr id="9" name="Text Placeholder 8">
            <a:extLst>
              <a:ext uri="{FF2B5EF4-FFF2-40B4-BE49-F238E27FC236}">
                <a16:creationId xmlns:a16="http://schemas.microsoft.com/office/drawing/2014/main" id="{53469036-D1FB-4164-96AE-B6D8CECCFC96}"/>
              </a:ext>
            </a:extLst>
          </p:cNvPr>
          <p:cNvSpPr>
            <a:spLocks noGrp="1"/>
          </p:cNvSpPr>
          <p:nvPr>
            <p:ph type="body" sz="quarter" idx="13"/>
          </p:nvPr>
        </p:nvSpPr>
        <p:spPr>
          <a:xfrm>
            <a:off x="464876" y="1324007"/>
            <a:ext cx="4323255" cy="608895"/>
          </a:xfrm>
        </p:spPr>
        <p:txBody>
          <a:bodyPr/>
          <a:lstStyle/>
          <a:p>
            <a:r>
              <a:rPr lang="en-GB" b="1" i="1" dirty="0">
                <a:solidFill>
                  <a:schemeClr val="tx1"/>
                </a:solidFill>
              </a:rPr>
              <a:t>Samsung was founded in 1938 by Lee </a:t>
            </a:r>
            <a:r>
              <a:rPr lang="en-GB" b="1" i="1" dirty="0" err="1" smtClean="0">
                <a:solidFill>
                  <a:schemeClr val="tx1"/>
                </a:solidFill>
              </a:rPr>
              <a:t>Byung-Chull</a:t>
            </a:r>
            <a:r>
              <a:rPr lang="en-GB" b="1" i="1" dirty="0" smtClean="0">
                <a:solidFill>
                  <a:schemeClr val="tx1"/>
                </a:solidFill>
              </a:rPr>
              <a:t> </a:t>
            </a:r>
            <a:r>
              <a:rPr lang="en-GB" b="1" i="1" dirty="0">
                <a:solidFill>
                  <a:schemeClr val="tx1"/>
                </a:solidFill>
              </a:rPr>
              <a:t>as a grocery trading store.</a:t>
            </a:r>
            <a:endParaRPr lang="en-US" b="1" i="1" dirty="0">
              <a:solidFill>
                <a:schemeClr val="tx1"/>
              </a:solidFill>
            </a:endParaRPr>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464876" y="2564770"/>
            <a:ext cx="4942829" cy="2958275"/>
          </a:xfrm>
        </p:spPr>
        <p:txBody>
          <a:bodyPr>
            <a:normAutofit fontScale="70000" lnSpcReduction="20000"/>
          </a:bodyPr>
          <a:lstStyle/>
          <a:p>
            <a:pPr lvl="0"/>
            <a:r>
              <a:rPr lang="en-GB" dirty="0"/>
              <a:t>Samsung is a South Korean multinational conglomerate that manufactures and sells a wide range of products, including electronics, appliances, and medical </a:t>
            </a:r>
            <a:r>
              <a:rPr lang="en-GB" dirty="0" smtClean="0"/>
              <a:t>devices.</a:t>
            </a:r>
          </a:p>
          <a:p>
            <a:pPr marL="0" lvl="0" indent="0">
              <a:buNone/>
            </a:pPr>
            <a:endParaRPr lang="en-GB" dirty="0" smtClean="0"/>
          </a:p>
          <a:p>
            <a:pPr lvl="0"/>
            <a:r>
              <a:rPr lang="en-IN" dirty="0"/>
              <a:t>Samsung's business divisions include Consumer Electronics, Information Technology &amp; Mobile Communications, and Device Solutions</a:t>
            </a:r>
            <a:r>
              <a:rPr lang="en-IN" dirty="0" smtClean="0"/>
              <a:t>.</a:t>
            </a:r>
          </a:p>
          <a:p>
            <a:pPr marL="0" lvl="0" indent="0">
              <a:buNone/>
            </a:pPr>
            <a:endParaRPr lang="en-IN" dirty="0" smtClean="0"/>
          </a:p>
          <a:p>
            <a:pPr lvl="0"/>
            <a:r>
              <a:rPr lang="en-GB" dirty="0"/>
              <a:t>Samsung's headquarters are located in Samsung Digital City, Suwon, South Korea.</a:t>
            </a: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955" y="-509270"/>
            <a:ext cx="7807547" cy="6865620"/>
          </a:xfrm>
          <a:prstGeom prst="rect">
            <a:avLst/>
          </a:prstGeom>
        </p:spPr>
      </p:pic>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2408884" y="1365250"/>
            <a:ext cx="7344800" cy="581106"/>
          </a:xfrm>
          <a:prstGeom prst="rect">
            <a:avLst/>
          </a:prstGeom>
        </p:spPr>
      </p:pic>
      <p:sp>
        <p:nvSpPr>
          <p:cNvPr id="7" name="TextBox 6"/>
          <p:cNvSpPr txBox="1"/>
          <p:nvPr/>
        </p:nvSpPr>
        <p:spPr>
          <a:xfrm>
            <a:off x="3767666" y="541940"/>
            <a:ext cx="4188198" cy="461665"/>
          </a:xfrm>
          <a:prstGeom prst="rect">
            <a:avLst/>
          </a:prstGeom>
          <a:noFill/>
        </p:spPr>
        <p:txBody>
          <a:bodyPr wrap="none" rtlCol="0">
            <a:spAutoFit/>
          </a:bodyPr>
          <a:lstStyle/>
          <a:p>
            <a:r>
              <a:rPr lang="en-GB" sz="2400" b="1" dirty="0" smtClean="0">
                <a:latin typeface="+mj-lt"/>
              </a:rPr>
              <a:t>Products We are going to Cover</a:t>
            </a:r>
            <a:endParaRPr lang="en-IN" sz="2400" b="1" dirty="0">
              <a:latin typeface="+mj-lt"/>
            </a:endParaRPr>
          </a:p>
        </p:txBody>
      </p:sp>
      <p:pic>
        <p:nvPicPr>
          <p:cNvPr id="9" name="Picture 8"/>
          <p:cNvPicPr>
            <a:picLocks noChangeAspect="1"/>
          </p:cNvPicPr>
          <p:nvPr/>
        </p:nvPicPr>
        <p:blipFill>
          <a:blip r:embed="rId3"/>
          <a:stretch>
            <a:fillRect/>
          </a:stretch>
        </p:blipFill>
        <p:spPr>
          <a:xfrm>
            <a:off x="315258" y="2133600"/>
            <a:ext cx="2251255" cy="2512483"/>
          </a:xfrm>
          <a:prstGeom prst="rect">
            <a:avLst/>
          </a:prstGeom>
        </p:spPr>
      </p:pic>
      <p:pic>
        <p:nvPicPr>
          <p:cNvPr id="11" name="Picture 10"/>
          <p:cNvPicPr>
            <a:picLocks noChangeAspect="1"/>
          </p:cNvPicPr>
          <p:nvPr/>
        </p:nvPicPr>
        <p:blipFill>
          <a:blip r:embed="rId4"/>
          <a:stretch>
            <a:fillRect/>
          </a:stretch>
        </p:blipFill>
        <p:spPr>
          <a:xfrm>
            <a:off x="2706768" y="2133600"/>
            <a:ext cx="2217154" cy="2532987"/>
          </a:xfrm>
          <a:prstGeom prst="rect">
            <a:avLst/>
          </a:prstGeom>
        </p:spPr>
      </p:pic>
      <p:pic>
        <p:nvPicPr>
          <p:cNvPr id="12" name="Picture 11"/>
          <p:cNvPicPr>
            <a:picLocks noChangeAspect="1"/>
          </p:cNvPicPr>
          <p:nvPr/>
        </p:nvPicPr>
        <p:blipFill>
          <a:blip r:embed="rId5"/>
          <a:stretch>
            <a:fillRect/>
          </a:stretch>
        </p:blipFill>
        <p:spPr>
          <a:xfrm>
            <a:off x="5111541" y="2133600"/>
            <a:ext cx="2382572" cy="2512482"/>
          </a:xfrm>
          <a:prstGeom prst="rect">
            <a:avLst/>
          </a:prstGeom>
        </p:spPr>
      </p:pic>
      <p:pic>
        <p:nvPicPr>
          <p:cNvPr id="14" name="Picture 13"/>
          <p:cNvPicPr>
            <a:picLocks noChangeAspect="1"/>
          </p:cNvPicPr>
          <p:nvPr/>
        </p:nvPicPr>
        <p:blipFill>
          <a:blip r:embed="rId6"/>
          <a:stretch>
            <a:fillRect/>
          </a:stretch>
        </p:blipFill>
        <p:spPr>
          <a:xfrm>
            <a:off x="7681732" y="2133600"/>
            <a:ext cx="2035438" cy="2512482"/>
          </a:xfrm>
          <a:prstGeom prst="rect">
            <a:avLst/>
          </a:prstGeom>
        </p:spPr>
      </p:pic>
      <p:pic>
        <p:nvPicPr>
          <p:cNvPr id="15" name="Picture 14"/>
          <p:cNvPicPr>
            <a:picLocks noChangeAspect="1"/>
          </p:cNvPicPr>
          <p:nvPr/>
        </p:nvPicPr>
        <p:blipFill>
          <a:blip r:embed="rId7"/>
          <a:stretch>
            <a:fillRect/>
          </a:stretch>
        </p:blipFill>
        <p:spPr>
          <a:xfrm>
            <a:off x="9753684" y="2074334"/>
            <a:ext cx="2400635" cy="2592254"/>
          </a:xfrm>
          <a:prstGeom prst="rect">
            <a:avLst/>
          </a:prstGeom>
        </p:spPr>
      </p:pic>
    </p:spTree>
    <p:extLst>
      <p:ext uri="{BB962C8B-B14F-4D97-AF65-F5344CB8AC3E}">
        <p14:creationId xmlns:p14="http://schemas.microsoft.com/office/powerpoint/2010/main" val="3205466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5</a:t>
            </a:fld>
            <a:endParaRPr lang="en-US" dirty="0"/>
          </a:p>
        </p:txBody>
      </p:sp>
      <p:pic>
        <p:nvPicPr>
          <p:cNvPr id="10" name="Picture 9"/>
          <p:cNvPicPr>
            <a:picLocks noChangeAspect="1"/>
          </p:cNvPicPr>
          <p:nvPr/>
        </p:nvPicPr>
        <p:blipFill>
          <a:blip r:embed="rId2"/>
          <a:stretch>
            <a:fillRect/>
          </a:stretch>
        </p:blipFill>
        <p:spPr>
          <a:xfrm>
            <a:off x="203646" y="621500"/>
            <a:ext cx="5415758" cy="5734850"/>
          </a:xfrm>
          <a:prstGeom prst="rect">
            <a:avLst/>
          </a:prstGeom>
        </p:spPr>
      </p:pic>
      <p:sp>
        <p:nvSpPr>
          <p:cNvPr id="11" name="TextBox 10"/>
          <p:cNvSpPr txBox="1"/>
          <p:nvPr/>
        </p:nvSpPr>
        <p:spPr>
          <a:xfrm>
            <a:off x="5968538" y="621500"/>
            <a:ext cx="5112490" cy="523220"/>
          </a:xfrm>
          <a:prstGeom prst="rect">
            <a:avLst/>
          </a:prstGeom>
          <a:noFill/>
        </p:spPr>
        <p:txBody>
          <a:bodyPr wrap="none" rtlCol="0">
            <a:spAutoFit/>
          </a:bodyPr>
          <a:lstStyle/>
          <a:p>
            <a:r>
              <a:rPr lang="en-IN" sz="2800" b="1" dirty="0"/>
              <a:t>All-New Samsung Galaxy Z Fold </a:t>
            </a:r>
            <a:r>
              <a:rPr lang="en-IN" sz="2800" b="1" dirty="0" smtClean="0"/>
              <a:t>5</a:t>
            </a:r>
            <a:endParaRPr lang="en-IN" sz="2800" b="1" dirty="0"/>
          </a:p>
        </p:txBody>
      </p:sp>
      <p:sp>
        <p:nvSpPr>
          <p:cNvPr id="12" name="TextBox 11"/>
          <p:cNvSpPr txBox="1"/>
          <p:nvPr/>
        </p:nvSpPr>
        <p:spPr>
          <a:xfrm>
            <a:off x="5877360" y="1278037"/>
            <a:ext cx="5639724" cy="3046988"/>
          </a:xfrm>
          <a:prstGeom prst="rect">
            <a:avLst/>
          </a:prstGeom>
          <a:noFill/>
        </p:spPr>
        <p:txBody>
          <a:bodyPr wrap="square" rtlCol="0">
            <a:spAutoFit/>
          </a:bodyPr>
          <a:lstStyle/>
          <a:p>
            <a:pPr marL="285750" indent="-285750">
              <a:buFont typeface="Arial" panose="020B0604020202020204" pitchFamily="34" charset="0"/>
              <a:buChar char="•"/>
            </a:pPr>
            <a:r>
              <a:rPr lang="en-GB" sz="1200" dirty="0"/>
              <a:t>Lighter and more durable frame, potentially improving portability and robustness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It’s powerful camera features allow it to take beautiful pictures and videos.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Improved water and dust resistance (IPX8), with a more robust outer glass (Gorilla Glass </a:t>
            </a:r>
            <a:r>
              <a:rPr lang="en-GB" sz="1200" dirty="0" err="1"/>
              <a:t>Victus</a:t>
            </a:r>
            <a:r>
              <a:rPr lang="en-GB" sz="1200" dirty="0"/>
              <a:t> </a:t>
            </a:r>
            <a:r>
              <a:rPr lang="en-GB" sz="1200" dirty="0" smtClean="0"/>
              <a:t>4).</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Reinforced foldable screen with better scratch resistance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Enhanced multitasking with new split-screen options and drag-and-drop functionality</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This phone is a great option for consumers looking for the newest in mobile technology because of it also adds new features and enhancements.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spTree>
    <p:extLst>
      <p:ext uri="{BB962C8B-B14F-4D97-AF65-F5344CB8AC3E}">
        <p14:creationId xmlns:p14="http://schemas.microsoft.com/office/powerpoint/2010/main" val="389151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6</a:t>
            </a:fld>
            <a:endParaRPr lang="en-US" dirty="0"/>
          </a:p>
        </p:txBody>
      </p:sp>
      <p:sp>
        <p:nvSpPr>
          <p:cNvPr id="11" name="TextBox 10"/>
          <p:cNvSpPr txBox="1"/>
          <p:nvPr/>
        </p:nvSpPr>
        <p:spPr>
          <a:xfrm>
            <a:off x="7779336" y="98279"/>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5877360" y="621500"/>
            <a:ext cx="5639724" cy="5632311"/>
          </a:xfrm>
          <a:prstGeom prst="rect">
            <a:avLst/>
          </a:prstGeom>
          <a:noFill/>
        </p:spPr>
        <p:txBody>
          <a:bodyPr wrap="square" rtlCol="0">
            <a:spAutoFit/>
          </a:bodyPr>
          <a:lstStyle/>
          <a:p>
            <a:r>
              <a:rPr lang="en-IN" sz="1400" b="1" dirty="0"/>
              <a:t>Camera System</a:t>
            </a:r>
            <a:r>
              <a:rPr lang="en-IN" sz="1400" dirty="0"/>
              <a:t>:</a:t>
            </a:r>
          </a:p>
          <a:p>
            <a:r>
              <a:rPr lang="en-IN" sz="1200" dirty="0"/>
              <a:t>Triple rear camera setup: Main (50 MP), Ultra-wide, and Telephoto with improved night mode, AI-based enhancements, and higher video resolution (up to 8K).</a:t>
            </a:r>
          </a:p>
          <a:p>
            <a:r>
              <a:rPr lang="en-IN" sz="1200" dirty="0"/>
              <a:t>Under-display front camera refinement for a more seamless viewing experience.</a:t>
            </a:r>
          </a:p>
          <a:p>
            <a:r>
              <a:rPr lang="en-IN" sz="1200" dirty="0"/>
              <a:t>Enhanced software for fold-specific camera features like dual capture, flex mode, etc</a:t>
            </a:r>
            <a:r>
              <a:rPr lang="en-IN" sz="1200" dirty="0" smtClean="0"/>
              <a:t>.</a:t>
            </a:r>
          </a:p>
          <a:p>
            <a:endParaRPr lang="en-GB" sz="1400" dirty="0"/>
          </a:p>
          <a:p>
            <a:r>
              <a:rPr lang="en-GB" sz="1400" b="1" dirty="0"/>
              <a:t>Battery and Charging</a:t>
            </a:r>
            <a:r>
              <a:rPr lang="en-GB" sz="1400" dirty="0"/>
              <a:t>:</a:t>
            </a:r>
          </a:p>
          <a:p>
            <a:r>
              <a:rPr lang="en-GB" sz="1200" dirty="0"/>
              <a:t>Larger battery: possibly up to 5000mAh, with improved battery efficiency.</a:t>
            </a:r>
          </a:p>
          <a:p>
            <a:r>
              <a:rPr lang="en-GB" sz="1200" dirty="0"/>
              <a:t>Fast charging supported (45W or higher) and enhanced wireless charging speeds.</a:t>
            </a:r>
          </a:p>
          <a:p>
            <a:r>
              <a:rPr lang="en-GB" sz="1200" dirty="0"/>
              <a:t>Improved power management through software optimizations</a:t>
            </a:r>
            <a:r>
              <a:rPr lang="en-GB" sz="1400" dirty="0" smtClean="0"/>
              <a:t>.</a:t>
            </a:r>
          </a:p>
          <a:p>
            <a:endParaRPr lang="en-GB" sz="1400" dirty="0"/>
          </a:p>
          <a:p>
            <a:r>
              <a:rPr lang="en-GB" sz="1400" b="1" dirty="0"/>
              <a:t>Performance</a:t>
            </a:r>
            <a:r>
              <a:rPr lang="en-GB" sz="1400" dirty="0"/>
              <a:t>:</a:t>
            </a:r>
          </a:p>
          <a:p>
            <a:r>
              <a:rPr lang="en-GB" sz="1200" dirty="0"/>
              <a:t>Powered by the latest Snapdragon 8 Gen 3 processor (or similar), delivering improved speed and efficiency.</a:t>
            </a:r>
          </a:p>
          <a:p>
            <a:r>
              <a:rPr lang="en-GB" sz="1200" dirty="0"/>
              <a:t>Up to 16GB of RAM and 512GB/1TB storage options.</a:t>
            </a:r>
          </a:p>
          <a:p>
            <a:r>
              <a:rPr lang="en-GB" sz="1200" dirty="0"/>
              <a:t>Better heat management for longer performance in heavy tasks like gaming and multitasking</a:t>
            </a:r>
            <a:r>
              <a:rPr lang="en-GB" sz="1200" dirty="0" smtClean="0"/>
              <a:t>.</a:t>
            </a:r>
          </a:p>
          <a:p>
            <a:endParaRPr lang="en-GB" sz="1400" dirty="0"/>
          </a:p>
          <a:p>
            <a:r>
              <a:rPr lang="en-GB" sz="1400" b="1" dirty="0"/>
              <a:t>Display Improvements</a:t>
            </a:r>
            <a:r>
              <a:rPr lang="en-GB" sz="1400" dirty="0"/>
              <a:t>:</a:t>
            </a:r>
          </a:p>
          <a:p>
            <a:r>
              <a:rPr lang="en-GB" sz="1200" dirty="0"/>
              <a:t>Primary display: 7.6-inch foldable AMOLED, possibly with an even higher refresh rate (120Hz).</a:t>
            </a:r>
          </a:p>
          <a:p>
            <a:r>
              <a:rPr lang="en-GB" sz="1200" dirty="0"/>
              <a:t>Cover display: 6.2-inch Dynamic AMOLED, with edge-to-edge glass for a sleeker look.</a:t>
            </a:r>
          </a:p>
          <a:p>
            <a:r>
              <a:rPr lang="en-GB" sz="1200" dirty="0"/>
              <a:t>Increased brightness and outdoor visibility, with reduced crease visibility.</a:t>
            </a:r>
          </a:p>
          <a:p>
            <a:endParaRPr lang="en-GB" sz="1200" dirty="0"/>
          </a:p>
          <a:p>
            <a:endParaRPr lang="en-GB" sz="1400" dirty="0"/>
          </a:p>
          <a:p>
            <a:endParaRPr lang="en-IN" sz="1400" b="1" dirty="0"/>
          </a:p>
          <a:p>
            <a:r>
              <a:rPr lang="en-GB" sz="1400" dirty="0"/>
              <a:t/>
            </a:r>
            <a:br>
              <a:rPr lang="en-GB" sz="1400" dirty="0"/>
            </a:br>
            <a:endParaRPr lang="en-IN" sz="1400" dirty="0"/>
          </a:p>
        </p:txBody>
      </p:sp>
      <p:pic>
        <p:nvPicPr>
          <p:cNvPr id="2" name="Picture 1"/>
          <p:cNvPicPr>
            <a:picLocks noChangeAspect="1"/>
          </p:cNvPicPr>
          <p:nvPr/>
        </p:nvPicPr>
        <p:blipFill>
          <a:blip r:embed="rId2"/>
          <a:stretch>
            <a:fillRect/>
          </a:stretch>
        </p:blipFill>
        <p:spPr>
          <a:xfrm>
            <a:off x="0" y="621499"/>
            <a:ext cx="5877360" cy="5978806"/>
          </a:xfrm>
          <a:prstGeom prst="rect">
            <a:avLst/>
          </a:prstGeom>
        </p:spPr>
      </p:pic>
    </p:spTree>
    <p:extLst>
      <p:ext uri="{BB962C8B-B14F-4D97-AF65-F5344CB8AC3E}">
        <p14:creationId xmlns:p14="http://schemas.microsoft.com/office/powerpoint/2010/main" val="1224507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7</a:t>
            </a:fld>
            <a:endParaRPr lang="en-US" dirty="0"/>
          </a:p>
        </p:txBody>
      </p:sp>
      <p:sp>
        <p:nvSpPr>
          <p:cNvPr id="11" name="TextBox 10"/>
          <p:cNvSpPr txBox="1"/>
          <p:nvPr/>
        </p:nvSpPr>
        <p:spPr>
          <a:xfrm>
            <a:off x="6076865" y="0"/>
            <a:ext cx="3199850" cy="523220"/>
          </a:xfrm>
          <a:prstGeom prst="rect">
            <a:avLst/>
          </a:prstGeom>
          <a:noFill/>
        </p:spPr>
        <p:txBody>
          <a:bodyPr wrap="none" rtlCol="0">
            <a:spAutoFit/>
          </a:bodyPr>
          <a:lstStyle/>
          <a:p>
            <a:r>
              <a:rPr lang="en-IN" sz="2800" b="1" dirty="0" smtClean="0"/>
              <a:t>Galaxy Tab S9 Series</a:t>
            </a:r>
          </a:p>
        </p:txBody>
      </p:sp>
      <p:sp>
        <p:nvSpPr>
          <p:cNvPr id="12" name="TextBox 11"/>
          <p:cNvSpPr txBox="1"/>
          <p:nvPr/>
        </p:nvSpPr>
        <p:spPr>
          <a:xfrm>
            <a:off x="5802545" y="454755"/>
            <a:ext cx="5639724" cy="6555641"/>
          </a:xfrm>
          <a:prstGeom prst="rect">
            <a:avLst/>
          </a:prstGeom>
          <a:noFill/>
        </p:spPr>
        <p:txBody>
          <a:bodyPr wrap="square" rtlCol="0">
            <a:spAutoFit/>
          </a:bodyPr>
          <a:lstStyle/>
          <a:p>
            <a:pPr marL="285750" indent="-285750">
              <a:buFont typeface="Arial" panose="020B0604020202020204" pitchFamily="34" charset="0"/>
              <a:buChar char="•"/>
            </a:pPr>
            <a:r>
              <a:rPr lang="en-GB" sz="1200" dirty="0"/>
              <a:t>The Galaxy Tab S9 series, especially the larger models like the S9+ and S9 Ultra, is perfect for productivity. With the option of using Samsung </a:t>
            </a:r>
            <a:r>
              <a:rPr lang="en-GB" sz="1200" dirty="0" err="1"/>
              <a:t>DeX</a:t>
            </a:r>
            <a:r>
              <a:rPr lang="en-GB" sz="1200" dirty="0"/>
              <a:t>, you can turn your tablet into a desktop-like experience, connecting a keyboard and mouse for serious multitasking.</a:t>
            </a:r>
            <a:r>
              <a:rPr lang="en-GB" sz="1200" dirty="0" smtClean="0"/>
              <a:t/>
            </a:r>
            <a:br>
              <a:rPr lang="en-GB" sz="1200" dirty="0" smtClean="0"/>
            </a:br>
            <a:endParaRPr lang="en-GB" sz="1200" dirty="0" smtClean="0"/>
          </a:p>
          <a:p>
            <a:pPr marL="285750" indent="-285750">
              <a:buFont typeface="Arial" panose="020B0604020202020204" pitchFamily="34" charset="0"/>
              <a:buChar char="•"/>
            </a:pPr>
            <a:r>
              <a:rPr lang="en-GB" sz="1200" dirty="0"/>
              <a:t>With the tablet’s high-quality front-facing camera and great speakers, students can engage in online classes, participate in discussions, and even present their work via video calls</a:t>
            </a:r>
            <a:r>
              <a:rPr lang="en-GB" sz="1200" dirty="0" smtClean="0"/>
              <a:t>.</a:t>
            </a:r>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r>
              <a:rPr lang="en-GB" sz="1200" dirty="0"/>
              <a:t>The large AMOLED displays and powerful Snapdragon processor make the Tab S9 ideal for creative professionals who work with photos and videos. Apps like Adobe </a:t>
            </a:r>
            <a:r>
              <a:rPr lang="en-GB" sz="1200" dirty="0" err="1"/>
              <a:t>Lightroom</a:t>
            </a:r>
            <a:r>
              <a:rPr lang="en-GB" sz="1200" dirty="0"/>
              <a:t> and Adobe Premiere Rush run smoothly, offering tools for content creation on the go</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Students can use the S Pen and apps like Samsung Notes, OneNote, or </a:t>
            </a:r>
            <a:r>
              <a:rPr lang="en-GB" sz="1200" dirty="0" err="1"/>
              <a:t>GoodNotes</a:t>
            </a:r>
            <a:r>
              <a:rPr lang="en-GB" sz="1200" dirty="0"/>
              <a:t> to take handwritten notes during lectures. </a:t>
            </a:r>
            <a:r>
              <a:rPr lang="en-GB" sz="1200" dirty="0" smtClean="0"/>
              <a:t/>
            </a:r>
            <a:br>
              <a:rPr lang="en-GB" sz="1200" dirty="0" smtClean="0"/>
            </a:br>
            <a:endParaRPr lang="en-GB" sz="1200" dirty="0" smtClean="0"/>
          </a:p>
          <a:p>
            <a:pPr marL="285750" indent="-285750">
              <a:buFont typeface="Arial" panose="020B0604020202020204" pitchFamily="34" charset="0"/>
              <a:buChar char="•"/>
            </a:pPr>
            <a:r>
              <a:rPr lang="en-GB" sz="1200" dirty="0" smtClean="0"/>
              <a:t>With </a:t>
            </a:r>
            <a:r>
              <a:rPr lang="en-GB" sz="1200" dirty="0"/>
              <a:t>the powerful Snapdragon 8 Gen 2 processor, the Galaxy Tab S9 can handle demanding games with ease. Games like </a:t>
            </a:r>
            <a:r>
              <a:rPr lang="en-GB" sz="1200" dirty="0" err="1"/>
              <a:t>Genshin</a:t>
            </a:r>
            <a:r>
              <a:rPr lang="en-GB" sz="1200" dirty="0"/>
              <a:t> Impact, Call of Duty: Mobile, and PUBG Mobile run smoothly, offering an immersive gaming experience</a:t>
            </a:r>
            <a:r>
              <a:rPr lang="en-GB" sz="1200" dirty="0" smtClean="0"/>
              <a:t>.</a:t>
            </a:r>
            <a:br>
              <a:rPr lang="en-GB" sz="1200" dirty="0" smtClean="0"/>
            </a:br>
            <a:endParaRPr lang="en-GB" sz="1200" dirty="0"/>
          </a:p>
          <a:p>
            <a:pPr marL="285750" indent="-285750">
              <a:buFont typeface="Arial" panose="020B0604020202020204" pitchFamily="34" charset="0"/>
              <a:buChar char="•"/>
            </a:pPr>
            <a:r>
              <a:rPr lang="en-GB" sz="1200" dirty="0" smtClean="0"/>
              <a:t>The </a:t>
            </a:r>
            <a:r>
              <a:rPr lang="en-GB" sz="1200" dirty="0"/>
              <a:t>Galaxy Tab S9 series offers an array of features that cater to different users—whether you're a student, professional, artist, gamer, or just someone who enjoys media consumption. Its combination of performance, a high-quality display, S Pen functionality, and integration with Samsung’s ecosystem makes it a powerful tool for various use cases across personal and professional </a:t>
            </a:r>
            <a:r>
              <a:rPr lang="en-GB" sz="1200" dirty="0" smtClean="0"/>
              <a:t>domains.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The </a:t>
            </a:r>
            <a:r>
              <a:rPr lang="en-GB" sz="1200" dirty="0"/>
              <a:t>Galaxy Tab S9 series represents Samsung's latest line of high-end Android tablets, blending advanced features with sleek design. This series typically consists of multiple models, including the Tab S9, Tab S9+, and Tab S9 Ultra, each catering to different user preferences in size, performance, and functionality.</a:t>
            </a:r>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pic>
        <p:nvPicPr>
          <p:cNvPr id="7" name="Picture 6"/>
          <p:cNvPicPr>
            <a:picLocks noChangeAspect="1"/>
          </p:cNvPicPr>
          <p:nvPr/>
        </p:nvPicPr>
        <p:blipFill>
          <a:blip r:embed="rId2"/>
          <a:stretch>
            <a:fillRect/>
          </a:stretch>
        </p:blipFill>
        <p:spPr>
          <a:xfrm>
            <a:off x="132563" y="454755"/>
            <a:ext cx="5519900" cy="2629267"/>
          </a:xfrm>
          <a:prstGeom prst="rect">
            <a:avLst/>
          </a:prstGeom>
        </p:spPr>
      </p:pic>
      <p:pic>
        <p:nvPicPr>
          <p:cNvPr id="8" name="Picture 7"/>
          <p:cNvPicPr>
            <a:picLocks noChangeAspect="1"/>
          </p:cNvPicPr>
          <p:nvPr/>
        </p:nvPicPr>
        <p:blipFill>
          <a:blip r:embed="rId3"/>
          <a:stretch>
            <a:fillRect/>
          </a:stretch>
        </p:blipFill>
        <p:spPr>
          <a:xfrm>
            <a:off x="132563" y="3084022"/>
            <a:ext cx="5519900" cy="3637453"/>
          </a:xfrm>
          <a:prstGeom prst="rect">
            <a:avLst/>
          </a:prstGeom>
        </p:spPr>
      </p:pic>
    </p:spTree>
    <p:extLst>
      <p:ext uri="{BB962C8B-B14F-4D97-AF65-F5344CB8AC3E}">
        <p14:creationId xmlns:p14="http://schemas.microsoft.com/office/powerpoint/2010/main" val="401443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8</a:t>
            </a:fld>
            <a:endParaRPr lang="en-US" dirty="0"/>
          </a:p>
        </p:txBody>
      </p:sp>
      <p:sp>
        <p:nvSpPr>
          <p:cNvPr id="11" name="TextBox 10"/>
          <p:cNvSpPr txBox="1"/>
          <p:nvPr/>
        </p:nvSpPr>
        <p:spPr>
          <a:xfrm>
            <a:off x="7746085"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5778588" y="438621"/>
            <a:ext cx="5639724" cy="6832640"/>
          </a:xfrm>
          <a:prstGeom prst="rect">
            <a:avLst/>
          </a:prstGeom>
          <a:noFill/>
        </p:spPr>
        <p:txBody>
          <a:bodyPr wrap="square" rtlCol="0">
            <a:spAutoFit/>
          </a:bodyPr>
          <a:lstStyle/>
          <a:p>
            <a:r>
              <a:rPr lang="en-IN" sz="1400" b="1" dirty="0"/>
              <a:t>Camera System</a:t>
            </a:r>
            <a:r>
              <a:rPr lang="en-IN" sz="1400" dirty="0"/>
              <a:t>:</a:t>
            </a:r>
          </a:p>
          <a:p>
            <a:r>
              <a:rPr lang="en-GB" sz="1200" dirty="0"/>
              <a:t>The S9 series features an improved camera system, with a dual-camera setup on the rear for high-quality photos and video recording. While tablets are not typically camera-centric, Samsung has enhanced the optics to support video conferencing and content creation</a:t>
            </a:r>
            <a:r>
              <a:rPr lang="en-GB" sz="1400" dirty="0" smtClean="0"/>
              <a:t>. </a:t>
            </a:r>
          </a:p>
          <a:p>
            <a:endParaRPr lang="en-GB" sz="1400" dirty="0"/>
          </a:p>
          <a:p>
            <a:r>
              <a:rPr lang="en-GB" sz="1400" b="1" dirty="0"/>
              <a:t>Battery and Charging</a:t>
            </a:r>
            <a:r>
              <a:rPr lang="en-GB" sz="1400" dirty="0"/>
              <a:t>:</a:t>
            </a:r>
          </a:p>
          <a:p>
            <a:r>
              <a:rPr lang="en-GB" sz="1200" dirty="0"/>
              <a:t>The Tab S9 series packs large batteries, ensuring all-day usage for most tasks. Fast charging support helps reduce downtime, so users can quickly recharge their devices when </a:t>
            </a:r>
            <a:r>
              <a:rPr lang="en-GB" sz="1200" dirty="0" smtClean="0"/>
              <a:t>need. Plug </a:t>
            </a:r>
            <a:r>
              <a:rPr lang="en-GB" sz="1200" dirty="0"/>
              <a:t>in your Samsung Galaxy smartphone with a USB–C cable and charging takes care of the </a:t>
            </a:r>
            <a:r>
              <a:rPr lang="en-GB" sz="1200" dirty="0" smtClean="0"/>
              <a:t>rest.</a:t>
            </a:r>
            <a:r>
              <a:rPr lang="en-GB" sz="1200" baseline="30000" dirty="0" smtClean="0"/>
              <a:t/>
            </a:r>
            <a:br>
              <a:rPr lang="en-GB" sz="1200" baseline="30000" dirty="0" smtClean="0"/>
            </a:br>
            <a:endParaRPr lang="en-GB" sz="1200" dirty="0"/>
          </a:p>
          <a:p>
            <a:r>
              <a:rPr lang="en-GB" sz="1400" b="1" dirty="0" smtClean="0"/>
              <a:t>Storage</a:t>
            </a:r>
            <a:r>
              <a:rPr lang="en-GB" sz="1400" dirty="0" smtClean="0"/>
              <a:t>:</a:t>
            </a:r>
            <a:endParaRPr lang="en-GB" sz="1400" dirty="0"/>
          </a:p>
          <a:p>
            <a:r>
              <a:rPr lang="en-GB" sz="1200" dirty="0"/>
              <a:t>Choose up to 1TB internal storage, sketch your masterpiece with </a:t>
            </a:r>
            <a:r>
              <a:rPr lang="en-GB" sz="1200" dirty="0" err="1"/>
              <a:t>GoodNotes</a:t>
            </a:r>
            <a:r>
              <a:rPr lang="en-GB" sz="1200" dirty="0"/>
              <a:t>, then grab your </a:t>
            </a:r>
            <a:r>
              <a:rPr lang="en-GB" sz="1200" dirty="0" err="1"/>
              <a:t>microSD</a:t>
            </a:r>
            <a:r>
              <a:rPr lang="en-GB" sz="1200" dirty="0"/>
              <a:t> to add on more storage in case you need even more room for your videos, compositions, hi–res photos and more</a:t>
            </a:r>
            <a:r>
              <a:rPr lang="en-GB" sz="1200" dirty="0" smtClean="0"/>
              <a:t>.</a:t>
            </a:r>
          </a:p>
          <a:p>
            <a:endParaRPr lang="en-GB" sz="1400" dirty="0"/>
          </a:p>
          <a:p>
            <a:r>
              <a:rPr lang="en-GB" sz="1400" b="1" dirty="0" smtClean="0"/>
              <a:t>Processor:</a:t>
            </a:r>
            <a:r>
              <a:rPr lang="en-GB" sz="1400" dirty="0" smtClean="0"/>
              <a:t/>
            </a:r>
            <a:br>
              <a:rPr lang="en-GB" sz="1400" dirty="0" smtClean="0"/>
            </a:br>
            <a:r>
              <a:rPr lang="en-GB" sz="1200" dirty="0"/>
              <a:t>The extremely fast Snapdragon</a:t>
            </a:r>
            <a:r>
              <a:rPr lang="en-GB" sz="1200" baseline="30000" dirty="0"/>
              <a:t>®</a:t>
            </a:r>
            <a:r>
              <a:rPr lang="en-GB" sz="1200" dirty="0"/>
              <a:t> 8 Gen 2 for Galaxy processor is intelligently engineered to deliver revved–up performance and power savings for champion-level </a:t>
            </a:r>
            <a:r>
              <a:rPr lang="en-GB" sz="1200" dirty="0" smtClean="0"/>
              <a:t>gameplay. The </a:t>
            </a:r>
            <a:r>
              <a:rPr lang="en-GB" sz="1200" dirty="0"/>
              <a:t>graphics engine powers true–to–life reflections and shadows in 3D gaming environments for immersive gaming</a:t>
            </a:r>
            <a:r>
              <a:rPr lang="en-GB" sz="1200" dirty="0" smtClean="0"/>
              <a:t>.</a:t>
            </a:r>
          </a:p>
          <a:p>
            <a:endParaRPr lang="en-GB" sz="1200" dirty="0"/>
          </a:p>
          <a:p>
            <a:r>
              <a:rPr lang="en-GB" sz="1400" b="1" dirty="0" smtClean="0"/>
              <a:t>S-Pen:</a:t>
            </a:r>
            <a:endParaRPr lang="en-GB" sz="1400" b="1" dirty="0"/>
          </a:p>
          <a:p>
            <a:r>
              <a:rPr lang="en-GB" sz="1200" dirty="0"/>
              <a:t>With the </a:t>
            </a:r>
            <a:r>
              <a:rPr lang="en-GB" sz="1200" dirty="0" err="1"/>
              <a:t>NotePaper</a:t>
            </a:r>
            <a:r>
              <a:rPr lang="en-GB" sz="1200" dirty="0"/>
              <a:t> Screen, writing is the next best thing to pen and </a:t>
            </a:r>
            <a:r>
              <a:rPr lang="en-GB" sz="1200" dirty="0" smtClean="0"/>
              <a:t>paper.</a:t>
            </a:r>
            <a:r>
              <a:rPr lang="en-GB" sz="1200" baseline="30000" dirty="0"/>
              <a:t> </a:t>
            </a:r>
            <a:r>
              <a:rPr lang="en-GB" sz="1200" dirty="0" smtClean="0"/>
              <a:t>Add </a:t>
            </a:r>
            <a:r>
              <a:rPr lang="en-GB" sz="1200" dirty="0"/>
              <a:t>in S Pen — the ultimate drawing tool to elevate your canvas. It is sensitive to pressure and tilt, allowing you to create detailed sketches and illustrations with precision and control.</a:t>
            </a:r>
          </a:p>
          <a:p>
            <a:endParaRPr lang="en-GB" sz="1400" b="1" dirty="0" smtClean="0"/>
          </a:p>
          <a:p>
            <a:r>
              <a:rPr lang="en-GB" sz="1400" b="1" dirty="0" smtClean="0"/>
              <a:t>Built Quality:</a:t>
            </a:r>
            <a:endParaRPr lang="en-GB" sz="1200" b="1" dirty="0" smtClean="0"/>
          </a:p>
          <a:p>
            <a:r>
              <a:rPr lang="en-GB" sz="1200" dirty="0"/>
              <a:t>These tablets boast a premium </a:t>
            </a:r>
            <a:r>
              <a:rPr lang="en-GB" sz="1200" dirty="0" smtClean="0"/>
              <a:t>aluminium </a:t>
            </a:r>
            <a:r>
              <a:rPr lang="en-GB" sz="1200" dirty="0"/>
              <a:t>frame, and the series offers IP68 water and dust resistance, ensuring durability in a variety of conditions, making them some of the most rugged tablets in their class.</a:t>
            </a:r>
            <a:endParaRPr lang="en-IN" sz="1200" b="1" dirty="0"/>
          </a:p>
          <a:p>
            <a:r>
              <a:rPr lang="en-GB" sz="1400" dirty="0"/>
              <a:t/>
            </a:r>
            <a:br>
              <a:rPr lang="en-GB" sz="1400" dirty="0"/>
            </a:br>
            <a:endParaRPr lang="en-IN" sz="1400" dirty="0"/>
          </a:p>
        </p:txBody>
      </p:sp>
      <p:pic>
        <p:nvPicPr>
          <p:cNvPr id="6" name="Picture 5"/>
          <p:cNvPicPr>
            <a:picLocks noChangeAspect="1"/>
          </p:cNvPicPr>
          <p:nvPr/>
        </p:nvPicPr>
        <p:blipFill>
          <a:blip r:embed="rId2"/>
          <a:stretch>
            <a:fillRect/>
          </a:stretch>
        </p:blipFill>
        <p:spPr>
          <a:xfrm>
            <a:off x="236587" y="280113"/>
            <a:ext cx="5542002" cy="6441361"/>
          </a:xfrm>
          <a:prstGeom prst="rect">
            <a:avLst/>
          </a:prstGeom>
        </p:spPr>
      </p:pic>
    </p:spTree>
    <p:extLst>
      <p:ext uri="{BB962C8B-B14F-4D97-AF65-F5344CB8AC3E}">
        <p14:creationId xmlns:p14="http://schemas.microsoft.com/office/powerpoint/2010/main" val="257672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9</a:t>
            </a:fld>
            <a:endParaRPr lang="en-US" dirty="0"/>
          </a:p>
        </p:txBody>
      </p:sp>
      <p:sp>
        <p:nvSpPr>
          <p:cNvPr id="11" name="TextBox 10"/>
          <p:cNvSpPr txBox="1"/>
          <p:nvPr/>
        </p:nvSpPr>
        <p:spPr>
          <a:xfrm>
            <a:off x="6126742" y="0"/>
            <a:ext cx="3049040" cy="523220"/>
          </a:xfrm>
          <a:prstGeom prst="rect">
            <a:avLst/>
          </a:prstGeom>
          <a:noFill/>
        </p:spPr>
        <p:txBody>
          <a:bodyPr wrap="none" rtlCol="0">
            <a:spAutoFit/>
          </a:bodyPr>
          <a:lstStyle/>
          <a:p>
            <a:r>
              <a:rPr lang="en-IN" sz="2800" b="1" dirty="0" smtClean="0"/>
              <a:t>Galaxy Watch Ultra</a:t>
            </a:r>
          </a:p>
        </p:txBody>
      </p:sp>
      <p:sp>
        <p:nvSpPr>
          <p:cNvPr id="12" name="TextBox 11"/>
          <p:cNvSpPr txBox="1"/>
          <p:nvPr/>
        </p:nvSpPr>
        <p:spPr>
          <a:xfrm>
            <a:off x="5877360" y="421505"/>
            <a:ext cx="5639724" cy="7109639"/>
          </a:xfrm>
          <a:prstGeom prst="rect">
            <a:avLst/>
          </a:prstGeom>
          <a:noFill/>
        </p:spPr>
        <p:txBody>
          <a:bodyPr wrap="square" rtlCol="0">
            <a:spAutoFit/>
          </a:bodyPr>
          <a:lstStyle/>
          <a:p>
            <a:pPr marL="285750" indent="-285750">
              <a:buFont typeface="Arial" panose="020B0604020202020204" pitchFamily="34" charset="0"/>
              <a:buChar char="•"/>
            </a:pPr>
            <a:r>
              <a:rPr lang="en-GB" sz="1200" dirty="0"/>
              <a:t>The Galaxy Watch Ultra is Samsung's latest high-end smartwatch, designed to rival the best in wearable technology by combining rugged durability with advanced features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Built </a:t>
            </a:r>
            <a:r>
              <a:rPr lang="en-GB" sz="1200" dirty="0"/>
              <a:t>for outdoor enthusiasts, fitness buffs, and tech-savvy users, the Galaxy Watch Ultra aims to provide a comprehensive solution for health tracking, adventure, and day-to-day productivity</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watch comes with multiple built-in sports and exercise modes, including running, hiking, swimming, and cycling. The highly accurate GPS system ensures precise tracking of routes and distances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Watch Ultra is equipped with an advanced dual-band GPS that provides superior accuracy in outdoor conditions. It is perfect for adventurers who need reliable navigation tools, whether hiking in the mountains or exploring unknown territories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Users can choose from a wide range of customizable watch faces, and the display can show detailed information like heart rate, step count, elevation, and weather conditions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Watch Ultra offers a variety of interchangeable bands, from rugged outdoor bands to more refined options for professional or casual use. The bands are easy to swap, offering versatility for different settings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watch integrates seamlessly with Samsung's ecosystem, allowing it to connect to Galaxy smartphones, tablets, and even the Galaxy Buds. It also supports SmartThings, making it easier to control smart home devices right from the wrist</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Watch Ultra is Samsung's most advanced smartwatch to date, offering a premium combination of durability, health tracking, and smart features. With a design built for extreme conditions and a robust set of tools for fitness and wellness, the Galaxy Watch Ultra is well-suited for those who lead active lifestyles and value technology that can keep up with them.</a:t>
            </a: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pic>
        <p:nvPicPr>
          <p:cNvPr id="2" name="Picture 1"/>
          <p:cNvPicPr>
            <a:picLocks noChangeAspect="1"/>
          </p:cNvPicPr>
          <p:nvPr/>
        </p:nvPicPr>
        <p:blipFill>
          <a:blip r:embed="rId2"/>
          <a:stretch>
            <a:fillRect/>
          </a:stretch>
        </p:blipFill>
        <p:spPr>
          <a:xfrm>
            <a:off x="260098" y="334558"/>
            <a:ext cx="5542447" cy="2973907"/>
          </a:xfrm>
          <a:prstGeom prst="rect">
            <a:avLst/>
          </a:prstGeom>
        </p:spPr>
      </p:pic>
      <p:pic>
        <p:nvPicPr>
          <p:cNvPr id="3" name="Picture 2"/>
          <p:cNvPicPr>
            <a:picLocks noChangeAspect="1"/>
          </p:cNvPicPr>
          <p:nvPr/>
        </p:nvPicPr>
        <p:blipFill>
          <a:blip r:embed="rId3"/>
          <a:stretch>
            <a:fillRect/>
          </a:stretch>
        </p:blipFill>
        <p:spPr>
          <a:xfrm>
            <a:off x="68296" y="3428661"/>
            <a:ext cx="5734249" cy="3354523"/>
          </a:xfrm>
          <a:prstGeom prst="rect">
            <a:avLst/>
          </a:prstGeom>
        </p:spPr>
      </p:pic>
    </p:spTree>
    <p:extLst>
      <p:ext uri="{BB962C8B-B14F-4D97-AF65-F5344CB8AC3E}">
        <p14:creationId xmlns:p14="http://schemas.microsoft.com/office/powerpoint/2010/main" val="3399512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3.xml><?xml version="1.0" encoding="utf-8"?>
<ds:datastoreItem xmlns:ds="http://schemas.openxmlformats.org/officeDocument/2006/customXml" ds:itemID="{2940343A-75DB-4E03-95EA-4A75BA0D7FF2}">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16c05727-aa75-4e4a-9b5f-8a80a1165891"/>
    <ds:schemaRef ds:uri="http://purl.org/dc/terms/"/>
    <ds:schemaRef ds:uri="http://purl.org/dc/elements/1.1/"/>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2666</Words>
  <Application>Microsoft Office PowerPoint</Application>
  <PresentationFormat>Widescreen</PresentationFormat>
  <Paragraphs>314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 Black</vt:lpstr>
      <vt:lpstr>Calibri</vt:lpstr>
      <vt:lpstr>Calibri Light</vt:lpstr>
      <vt:lpstr>CiscoSans ExtraLight</vt:lpstr>
      <vt:lpstr>Gill Sans SemiBold</vt:lpstr>
      <vt:lpstr>Times New Roman</vt:lpstr>
      <vt:lpstr>Office Theme</vt:lpstr>
      <vt:lpstr>GUVI CAPSTONE PROJECT</vt:lpstr>
      <vt:lpstr>PowerPoint Presentation</vt:lpstr>
      <vt:lpstr>About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2024-09-08T05:54:43Z</dcterms:created>
  <dcterms:modified xsi:type="dcterms:W3CDTF">2024-09-08T19:45:08Z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